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61" r:id="rId2"/>
    <p:sldId id="269" r:id="rId3"/>
    <p:sldId id="268" r:id="rId4"/>
    <p:sldId id="262" r:id="rId5"/>
    <p:sldId id="272" r:id="rId6"/>
    <p:sldId id="257" r:id="rId7"/>
    <p:sldId id="258" r:id="rId8"/>
    <p:sldId id="263" r:id="rId9"/>
    <p:sldId id="260" r:id="rId10"/>
    <p:sldId id="264" r:id="rId11"/>
    <p:sldId id="270" r:id="rId12"/>
    <p:sldId id="275" r:id="rId13"/>
    <p:sldId id="271" r:id="rId14"/>
    <p:sldId id="273" r:id="rId15"/>
    <p:sldId id="265" r:id="rId16"/>
    <p:sldId id="276" r:id="rId17"/>
    <p:sldId id="277" r:id="rId18"/>
    <p:sldId id="287" r:id="rId19"/>
    <p:sldId id="279" r:id="rId20"/>
    <p:sldId id="278" r:id="rId21"/>
    <p:sldId id="285" r:id="rId22"/>
    <p:sldId id="280" r:id="rId23"/>
    <p:sldId id="283" r:id="rId24"/>
    <p:sldId id="284" r:id="rId25"/>
    <p:sldId id="281" r:id="rId26"/>
    <p:sldId id="274" r:id="rId27"/>
    <p:sldId id="286" r:id="rId28"/>
    <p:sldId id="266" r:id="rId29"/>
    <p:sldId id="267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4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57DD2E-B472-4085-800D-3DCA646A4E6C}" type="doc">
      <dgm:prSet loTypeId="urn:microsoft.com/office/officeart/2005/8/layout/chevron2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86477EB-4CBE-450C-BF21-4F4D04CD6EE5}">
      <dgm:prSet phldrT="[텍스트]"/>
      <dgm:spPr/>
      <dgm:t>
        <a:bodyPr/>
        <a:lstStyle/>
        <a:p>
          <a:pPr latinLnBrk="1"/>
          <a:r>
            <a:rPr lang="ko-KR" altLang="en-US" dirty="0">
              <a:latin typeface="Noto Sans KR" pitchFamily="34" charset="-127"/>
              <a:ea typeface="Noto Sans KR" pitchFamily="34" charset="-127"/>
            </a:rPr>
            <a:t>지리 정보 확인</a:t>
          </a:r>
        </a:p>
      </dgm:t>
    </dgm:pt>
    <dgm:pt modelId="{EBC111E4-5835-43BC-B849-9B9D28D21B76}" type="parTrans" cxnId="{9B829CDD-6395-4BB4-9136-43DAFAC0F48C}">
      <dgm:prSet/>
      <dgm:spPr/>
      <dgm:t>
        <a:bodyPr/>
        <a:lstStyle/>
        <a:p>
          <a:pPr latinLnBrk="1"/>
          <a:endParaRPr lang="ko-KR" altLang="en-US"/>
        </a:p>
      </dgm:t>
    </dgm:pt>
    <dgm:pt modelId="{D284602F-3947-4EBA-BEC5-0175F10E28F5}" type="sibTrans" cxnId="{9B829CDD-6395-4BB4-9136-43DAFAC0F48C}">
      <dgm:prSet/>
      <dgm:spPr/>
      <dgm:t>
        <a:bodyPr/>
        <a:lstStyle/>
        <a:p>
          <a:pPr latinLnBrk="1"/>
          <a:endParaRPr lang="ko-KR" altLang="en-US"/>
        </a:p>
      </dgm:t>
    </dgm:pt>
    <dgm:pt modelId="{57B364AB-DC41-4B3D-B0BA-F067230AA8A5}">
      <dgm:prSet phldrT="[텍스트]"/>
      <dgm:spPr/>
      <dgm:t>
        <a:bodyPr/>
        <a:lstStyle/>
        <a:p>
          <a:pPr latinLnBrk="1"/>
          <a:r>
            <a:rPr lang="ko-KR" altLang="en-US" dirty="0">
              <a:latin typeface="Noto Sans KR" panose="020B0500000000000000" pitchFamily="34" charset="-128"/>
              <a:ea typeface="Noto Sans KR" panose="020B0500000000000000" pitchFamily="34" charset="-128"/>
            </a:rPr>
            <a:t>위성지도와 건물 평면도를 참조하여 건물 위치 배정</a:t>
          </a:r>
          <a:endParaRPr lang="ko-KR" altLang="en-US" dirty="0"/>
        </a:p>
      </dgm:t>
    </dgm:pt>
    <dgm:pt modelId="{EE09D80B-E90D-4642-92D8-F9B63EA682C9}" type="parTrans" cxnId="{455FAFA8-A144-44ED-86CA-B89ADC646DEC}">
      <dgm:prSet/>
      <dgm:spPr/>
      <dgm:t>
        <a:bodyPr/>
        <a:lstStyle/>
        <a:p>
          <a:pPr latinLnBrk="1"/>
          <a:endParaRPr lang="ko-KR" altLang="en-US"/>
        </a:p>
      </dgm:t>
    </dgm:pt>
    <dgm:pt modelId="{370DB726-9653-4E94-A72F-27A3CDE1D123}" type="sibTrans" cxnId="{455FAFA8-A144-44ED-86CA-B89ADC646DEC}">
      <dgm:prSet/>
      <dgm:spPr/>
      <dgm:t>
        <a:bodyPr/>
        <a:lstStyle/>
        <a:p>
          <a:pPr latinLnBrk="1"/>
          <a:endParaRPr lang="ko-KR" altLang="en-US"/>
        </a:p>
      </dgm:t>
    </dgm:pt>
    <dgm:pt modelId="{9B35BBAE-5F88-49E9-AEF3-349D805075D4}">
      <dgm:prSet phldrT="[텍스트]"/>
      <dgm:spPr/>
      <dgm:t>
        <a:bodyPr/>
        <a:lstStyle/>
        <a:p>
          <a:pPr latinLnBrk="1"/>
          <a:r>
            <a:rPr lang="en-US" altLang="ko-KR" dirty="0">
              <a:latin typeface="Noto Sans KR" panose="020B0500000000000000" pitchFamily="34" charset="-128"/>
              <a:ea typeface="Noto Sans KR" panose="020B0500000000000000" pitchFamily="34" charset="-128"/>
            </a:rPr>
            <a:t>‘</a:t>
          </a:r>
          <a:r>
            <a:rPr lang="ko-KR" altLang="en-US" dirty="0" err="1">
              <a:latin typeface="Noto Sans KR" panose="020B0500000000000000" pitchFamily="34" charset="-128"/>
              <a:ea typeface="Noto Sans KR" panose="020B0500000000000000" pitchFamily="34" charset="-128"/>
            </a:rPr>
            <a:t>세움터</a:t>
          </a:r>
          <a:r>
            <a:rPr lang="en-US" altLang="ko-KR" dirty="0">
              <a:latin typeface="Noto Sans KR" panose="020B0500000000000000" pitchFamily="34" charset="-128"/>
              <a:ea typeface="Noto Sans KR" panose="020B0500000000000000" pitchFamily="34" charset="-128"/>
            </a:rPr>
            <a:t>’</a:t>
          </a:r>
          <a:r>
            <a:rPr lang="ko-KR" altLang="en-US" dirty="0">
              <a:latin typeface="Noto Sans KR" panose="020B0500000000000000" pitchFamily="34" charset="-128"/>
              <a:ea typeface="Noto Sans KR" panose="020B0500000000000000" pitchFamily="34" charset="-128"/>
            </a:rPr>
            <a:t>와 </a:t>
          </a:r>
          <a:r>
            <a:rPr lang="en-US" altLang="ko-KR" dirty="0">
              <a:latin typeface="Noto Sans KR" panose="020B0500000000000000" pitchFamily="34" charset="-128"/>
              <a:ea typeface="Noto Sans KR" panose="020B0500000000000000" pitchFamily="34" charset="-128"/>
            </a:rPr>
            <a:t>‘</a:t>
          </a:r>
          <a:r>
            <a:rPr lang="ko-KR" altLang="en-US" dirty="0" err="1">
              <a:latin typeface="Noto Sans KR" panose="020B0500000000000000" pitchFamily="34" charset="-128"/>
              <a:ea typeface="Noto Sans KR" panose="020B0500000000000000" pitchFamily="34" charset="-128"/>
            </a:rPr>
            <a:t>국토정보맵</a:t>
          </a:r>
          <a:r>
            <a:rPr lang="en-US" altLang="ko-KR" dirty="0">
              <a:latin typeface="Noto Sans KR" panose="020B0500000000000000" pitchFamily="34" charset="-128"/>
              <a:ea typeface="Noto Sans KR" panose="020B0500000000000000" pitchFamily="34" charset="-128"/>
            </a:rPr>
            <a:t>’</a:t>
          </a:r>
          <a:r>
            <a:rPr lang="ko-KR" altLang="en-US" dirty="0">
              <a:latin typeface="Noto Sans KR" panose="020B0500000000000000" pitchFamily="34" charset="-128"/>
              <a:ea typeface="Noto Sans KR" panose="020B0500000000000000" pitchFamily="34" charset="-128"/>
            </a:rPr>
            <a:t> 이용</a:t>
          </a:r>
          <a:endParaRPr lang="ko-KR" altLang="en-US" dirty="0"/>
        </a:p>
      </dgm:t>
    </dgm:pt>
    <dgm:pt modelId="{6F0C45F5-FA93-4D5C-ABC9-09E1138D137B}" type="parTrans" cxnId="{EF4E826B-3682-400B-BA41-D5A09AEC7669}">
      <dgm:prSet/>
      <dgm:spPr/>
      <dgm:t>
        <a:bodyPr/>
        <a:lstStyle/>
        <a:p>
          <a:pPr latinLnBrk="1"/>
          <a:endParaRPr lang="ko-KR" altLang="en-US"/>
        </a:p>
      </dgm:t>
    </dgm:pt>
    <dgm:pt modelId="{DBFFFEEB-EE80-43E5-AF4E-B21A9DD33637}" type="sibTrans" cxnId="{EF4E826B-3682-400B-BA41-D5A09AEC7669}">
      <dgm:prSet/>
      <dgm:spPr/>
      <dgm:t>
        <a:bodyPr/>
        <a:lstStyle/>
        <a:p>
          <a:pPr latinLnBrk="1"/>
          <a:endParaRPr lang="ko-KR" altLang="en-US"/>
        </a:p>
      </dgm:t>
    </dgm:pt>
    <dgm:pt modelId="{A25326D4-89D9-41DD-A15A-27E9E7327073}">
      <dgm:prSet phldrT="[텍스트]"/>
      <dgm:spPr/>
      <dgm:t>
        <a:bodyPr/>
        <a:lstStyle/>
        <a:p>
          <a:pPr latinLnBrk="1"/>
          <a:r>
            <a:rPr lang="ko-KR" altLang="en-US" dirty="0">
              <a:latin typeface="Noto Sans KR" pitchFamily="34" charset="-127"/>
              <a:ea typeface="Noto Sans KR" pitchFamily="34" charset="-127"/>
            </a:rPr>
            <a:t>건물 모델링</a:t>
          </a:r>
        </a:p>
      </dgm:t>
    </dgm:pt>
    <dgm:pt modelId="{594BE593-8495-439B-996B-933893E7FA51}" type="parTrans" cxnId="{B9ACD0A6-DDDC-43FB-81EC-82C970F0893C}">
      <dgm:prSet/>
      <dgm:spPr/>
      <dgm:t>
        <a:bodyPr/>
        <a:lstStyle/>
        <a:p>
          <a:pPr latinLnBrk="1"/>
          <a:endParaRPr lang="ko-KR" altLang="en-US"/>
        </a:p>
      </dgm:t>
    </dgm:pt>
    <dgm:pt modelId="{C71B2DFB-1CD0-441D-9C52-4B6732D6E46D}" type="sibTrans" cxnId="{B9ACD0A6-DDDC-43FB-81EC-82C970F0893C}">
      <dgm:prSet/>
      <dgm:spPr/>
      <dgm:t>
        <a:bodyPr/>
        <a:lstStyle/>
        <a:p>
          <a:pPr latinLnBrk="1"/>
          <a:endParaRPr lang="ko-KR" altLang="en-US"/>
        </a:p>
      </dgm:t>
    </dgm:pt>
    <dgm:pt modelId="{4D1DAD02-DE54-4982-8C52-4BDC594DFE46}">
      <dgm:prSet phldrT="[텍스트]"/>
      <dgm:spPr/>
      <dgm:t>
        <a:bodyPr/>
        <a:lstStyle/>
        <a:p>
          <a:pPr latinLnBrk="1"/>
          <a:r>
            <a:rPr lang="en-US" altLang="ko-KR" dirty="0" err="1">
              <a:latin typeface="Noto Sans KR" panose="020B0500000000000000" pitchFamily="34" charset="-128"/>
              <a:ea typeface="Noto Sans KR" panose="020B0500000000000000" pitchFamily="34" charset="-128"/>
            </a:rPr>
            <a:t>SketchUp</a:t>
          </a:r>
          <a:r>
            <a:rPr lang="ko-KR" altLang="en-US" dirty="0">
              <a:latin typeface="Noto Sans KR" panose="020B0500000000000000" pitchFamily="34" charset="-128"/>
              <a:ea typeface="Noto Sans KR" panose="020B0500000000000000" pitchFamily="34" charset="-128"/>
            </a:rPr>
            <a:t>을 활용해 건물 모델링</a:t>
          </a:r>
          <a:endParaRPr lang="ko-KR" altLang="en-US" dirty="0"/>
        </a:p>
      </dgm:t>
    </dgm:pt>
    <dgm:pt modelId="{3C1045D3-438B-470D-A0B2-FF51323C57C7}" type="parTrans" cxnId="{59CD5BFF-A27B-4DCB-9C50-4E69DE81F87B}">
      <dgm:prSet/>
      <dgm:spPr/>
      <dgm:t>
        <a:bodyPr/>
        <a:lstStyle/>
        <a:p>
          <a:pPr latinLnBrk="1"/>
          <a:endParaRPr lang="ko-KR" altLang="en-US"/>
        </a:p>
      </dgm:t>
    </dgm:pt>
    <dgm:pt modelId="{09597EBC-6C4B-4C40-833A-71590F790038}" type="sibTrans" cxnId="{59CD5BFF-A27B-4DCB-9C50-4E69DE81F87B}">
      <dgm:prSet/>
      <dgm:spPr/>
      <dgm:t>
        <a:bodyPr/>
        <a:lstStyle/>
        <a:p>
          <a:pPr latinLnBrk="1"/>
          <a:endParaRPr lang="ko-KR" altLang="en-US"/>
        </a:p>
      </dgm:t>
    </dgm:pt>
    <dgm:pt modelId="{768EAF0E-F40E-4CA2-9FD1-E585D5795FCF}">
      <dgm:prSet phldrT="[텍스트]"/>
      <dgm:spPr/>
      <dgm:t>
        <a:bodyPr/>
        <a:lstStyle/>
        <a:p>
          <a:pPr latinLnBrk="1"/>
          <a:r>
            <a:rPr lang="ko-KR" altLang="en-US" dirty="0">
              <a:latin typeface="Noto Sans KR" panose="020B0500000000000000" pitchFamily="34" charset="-128"/>
              <a:ea typeface="Noto Sans KR" panose="020B0500000000000000" pitchFamily="34" charset="-128"/>
            </a:rPr>
            <a:t>각 </a:t>
          </a:r>
          <a:r>
            <a:rPr lang="ko-KR" altLang="en-US" dirty="0" err="1">
              <a:latin typeface="Noto Sans KR" panose="020B0500000000000000" pitchFamily="34" charset="-128"/>
              <a:ea typeface="Noto Sans KR" panose="020B0500000000000000" pitchFamily="34" charset="-128"/>
            </a:rPr>
            <a:t>건물별로</a:t>
          </a:r>
          <a:r>
            <a:rPr lang="ko-KR" altLang="en-US" dirty="0">
              <a:latin typeface="Noto Sans KR" panose="020B0500000000000000" pitchFamily="34" charset="-128"/>
              <a:ea typeface="Noto Sans KR" panose="020B0500000000000000" pitchFamily="34" charset="-128"/>
            </a:rPr>
            <a:t> 하나씩 모델링</a:t>
          </a:r>
          <a:endParaRPr lang="ko-KR" altLang="en-US" dirty="0"/>
        </a:p>
      </dgm:t>
    </dgm:pt>
    <dgm:pt modelId="{FC775C7E-547B-436D-8322-004409F751A0}" type="parTrans" cxnId="{F09D9501-FDF9-44D1-AF17-B779D82EF787}">
      <dgm:prSet/>
      <dgm:spPr/>
      <dgm:t>
        <a:bodyPr/>
        <a:lstStyle/>
        <a:p>
          <a:pPr latinLnBrk="1"/>
          <a:endParaRPr lang="ko-KR" altLang="en-US"/>
        </a:p>
      </dgm:t>
    </dgm:pt>
    <dgm:pt modelId="{051DFCE0-4B61-4B9E-8337-FAD79A83FB2E}" type="sibTrans" cxnId="{F09D9501-FDF9-44D1-AF17-B779D82EF787}">
      <dgm:prSet/>
      <dgm:spPr/>
      <dgm:t>
        <a:bodyPr/>
        <a:lstStyle/>
        <a:p>
          <a:pPr latinLnBrk="1"/>
          <a:endParaRPr lang="ko-KR" altLang="en-US"/>
        </a:p>
      </dgm:t>
    </dgm:pt>
    <dgm:pt modelId="{2BCFFF07-50B8-4FC9-8037-46789BBE00E4}">
      <dgm:prSet phldrT="[텍스트]"/>
      <dgm:spPr/>
      <dgm:t>
        <a:bodyPr/>
        <a:lstStyle/>
        <a:p>
          <a:pPr latinLnBrk="1"/>
          <a:r>
            <a:rPr lang="en-US" altLang="ko-KR" dirty="0">
              <a:latin typeface="Noto Sans KR" pitchFamily="34" charset="-127"/>
              <a:ea typeface="Noto Sans KR" pitchFamily="34" charset="-127"/>
            </a:rPr>
            <a:t>Unity </a:t>
          </a:r>
          <a:r>
            <a:rPr lang="ko-KR" altLang="en-US" dirty="0">
              <a:latin typeface="Noto Sans KR" pitchFamily="34" charset="-127"/>
              <a:ea typeface="Noto Sans KR" pitchFamily="34" charset="-127"/>
            </a:rPr>
            <a:t>이식</a:t>
          </a:r>
        </a:p>
      </dgm:t>
    </dgm:pt>
    <dgm:pt modelId="{03BBD5DB-4110-4F1D-93C5-CD045F092E22}" type="parTrans" cxnId="{DA96F5E6-1FA8-489D-B277-14CED79B4B54}">
      <dgm:prSet/>
      <dgm:spPr/>
      <dgm:t>
        <a:bodyPr/>
        <a:lstStyle/>
        <a:p>
          <a:pPr latinLnBrk="1"/>
          <a:endParaRPr lang="ko-KR" altLang="en-US"/>
        </a:p>
      </dgm:t>
    </dgm:pt>
    <dgm:pt modelId="{91240605-7EC1-4477-90CA-997DC1930061}" type="sibTrans" cxnId="{DA96F5E6-1FA8-489D-B277-14CED79B4B54}">
      <dgm:prSet/>
      <dgm:spPr/>
      <dgm:t>
        <a:bodyPr/>
        <a:lstStyle/>
        <a:p>
          <a:pPr latinLnBrk="1"/>
          <a:endParaRPr lang="ko-KR" altLang="en-US"/>
        </a:p>
      </dgm:t>
    </dgm:pt>
    <dgm:pt modelId="{96BB71C7-C002-4298-99AA-D2A2419FCFFD}">
      <dgm:prSet phldrT="[텍스트]"/>
      <dgm:spPr/>
      <dgm:t>
        <a:bodyPr/>
        <a:lstStyle/>
        <a:p>
          <a:pPr latinLnBrk="1"/>
          <a:r>
            <a:rPr lang="ko-KR" altLang="en-US" dirty="0">
              <a:latin typeface="Noto Sans KR" panose="020B0500000000000000" pitchFamily="34" charset="-128"/>
              <a:ea typeface="Noto Sans KR" panose="020B0500000000000000" pitchFamily="34" charset="-128"/>
            </a:rPr>
            <a:t>모델링 적용 후 </a:t>
          </a:r>
          <a:r>
            <a:rPr lang="en-US" altLang="ko-KR" dirty="0">
              <a:latin typeface="Noto Sans KR" panose="020B0500000000000000" pitchFamily="34" charset="-128"/>
              <a:ea typeface="Noto Sans KR" panose="020B0500000000000000" pitchFamily="34" charset="-128"/>
            </a:rPr>
            <a:t>Player</a:t>
          </a:r>
          <a:r>
            <a:rPr lang="ko-KR" altLang="en-US" dirty="0">
              <a:latin typeface="Noto Sans KR" panose="020B0500000000000000" pitchFamily="34" charset="-128"/>
              <a:ea typeface="Noto Sans KR" panose="020B0500000000000000" pitchFamily="34" charset="-128"/>
            </a:rPr>
            <a:t>와 </a:t>
          </a:r>
          <a:r>
            <a:rPr lang="en-US" altLang="ko-KR" dirty="0">
              <a:latin typeface="Noto Sans KR" panose="020B0500000000000000" pitchFamily="34" charset="-128"/>
              <a:ea typeface="Noto Sans KR" panose="020B0500000000000000" pitchFamily="34" charset="-128"/>
            </a:rPr>
            <a:t>UI</a:t>
          </a:r>
          <a:r>
            <a:rPr lang="ko-KR" altLang="en-US" dirty="0">
              <a:latin typeface="Noto Sans KR" panose="020B0500000000000000" pitchFamily="34" charset="-128"/>
              <a:ea typeface="Noto Sans KR" panose="020B0500000000000000" pitchFamily="34" charset="-128"/>
            </a:rPr>
            <a:t>를 생성</a:t>
          </a:r>
          <a:endParaRPr lang="ko-KR" altLang="en-US" dirty="0"/>
        </a:p>
      </dgm:t>
    </dgm:pt>
    <dgm:pt modelId="{287CB584-E478-4AB0-9919-3E2DE70CD630}" type="parTrans" cxnId="{CE6527FB-CA20-4BB0-A425-862E0959C095}">
      <dgm:prSet/>
      <dgm:spPr/>
      <dgm:t>
        <a:bodyPr/>
        <a:lstStyle/>
        <a:p>
          <a:pPr latinLnBrk="1"/>
          <a:endParaRPr lang="ko-KR" altLang="en-US"/>
        </a:p>
      </dgm:t>
    </dgm:pt>
    <dgm:pt modelId="{1E49733A-B856-419B-B97E-6DAADBFB52E5}" type="sibTrans" cxnId="{CE6527FB-CA20-4BB0-A425-862E0959C095}">
      <dgm:prSet/>
      <dgm:spPr/>
      <dgm:t>
        <a:bodyPr/>
        <a:lstStyle/>
        <a:p>
          <a:pPr latinLnBrk="1"/>
          <a:endParaRPr lang="ko-KR" altLang="en-US"/>
        </a:p>
      </dgm:t>
    </dgm:pt>
    <dgm:pt modelId="{65351BF0-8966-4F42-975D-05FE8CFC45C7}">
      <dgm:prSet phldrT="[텍스트]"/>
      <dgm:spPr/>
      <dgm:t>
        <a:bodyPr/>
        <a:lstStyle/>
        <a:p>
          <a:pPr latinLnBrk="1"/>
          <a:r>
            <a:rPr lang="ko-KR" altLang="en-US" dirty="0">
              <a:latin typeface="Noto Sans KR" panose="020B0500000000000000" pitchFamily="34" charset="-128"/>
              <a:ea typeface="Noto Sans KR" panose="020B0500000000000000" pitchFamily="34" charset="-128"/>
            </a:rPr>
            <a:t>플레이어 조작을 위해 필요</a:t>
          </a:r>
          <a:endParaRPr lang="ko-KR" altLang="en-US" dirty="0"/>
        </a:p>
      </dgm:t>
    </dgm:pt>
    <dgm:pt modelId="{A1E4A34C-4CB4-43F9-B424-83CD4A93EC21}" type="parTrans" cxnId="{19A7F9DB-E80A-4B4E-8F73-6E2018B3CE69}">
      <dgm:prSet/>
      <dgm:spPr/>
      <dgm:t>
        <a:bodyPr/>
        <a:lstStyle/>
        <a:p>
          <a:pPr latinLnBrk="1"/>
          <a:endParaRPr lang="ko-KR" altLang="en-US"/>
        </a:p>
      </dgm:t>
    </dgm:pt>
    <dgm:pt modelId="{9CF445B3-F878-4975-AF99-860B68C7EB3D}" type="sibTrans" cxnId="{19A7F9DB-E80A-4B4E-8F73-6E2018B3CE69}">
      <dgm:prSet/>
      <dgm:spPr/>
      <dgm:t>
        <a:bodyPr/>
        <a:lstStyle/>
        <a:p>
          <a:pPr latinLnBrk="1"/>
          <a:endParaRPr lang="ko-KR" altLang="en-US"/>
        </a:p>
      </dgm:t>
    </dgm:pt>
    <dgm:pt modelId="{6D7AC74E-86F3-4AB3-B8A1-74CC6016BBAE}" type="pres">
      <dgm:prSet presAssocID="{4757DD2E-B472-4085-800D-3DCA646A4E6C}" presName="linearFlow" presStyleCnt="0">
        <dgm:presLayoutVars>
          <dgm:dir/>
          <dgm:animLvl val="lvl"/>
          <dgm:resizeHandles val="exact"/>
        </dgm:presLayoutVars>
      </dgm:prSet>
      <dgm:spPr/>
    </dgm:pt>
    <dgm:pt modelId="{BE5CFC97-A3C5-4AF6-9406-CF8489291EB1}" type="pres">
      <dgm:prSet presAssocID="{686477EB-4CBE-450C-BF21-4F4D04CD6EE5}" presName="composite" presStyleCnt="0"/>
      <dgm:spPr/>
    </dgm:pt>
    <dgm:pt modelId="{0DED45E0-B9F3-4C6F-A317-F1F33F5BC092}" type="pres">
      <dgm:prSet presAssocID="{686477EB-4CBE-450C-BF21-4F4D04CD6EE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E77961C-6E36-4F4B-BD88-5A57034AC4A7}" type="pres">
      <dgm:prSet presAssocID="{686477EB-4CBE-450C-BF21-4F4D04CD6EE5}" presName="descendantText" presStyleLbl="alignAcc1" presStyleIdx="0" presStyleCnt="3">
        <dgm:presLayoutVars>
          <dgm:bulletEnabled val="1"/>
        </dgm:presLayoutVars>
      </dgm:prSet>
      <dgm:spPr/>
    </dgm:pt>
    <dgm:pt modelId="{13FDAE7C-2948-4302-B6D4-A8F704C26F6B}" type="pres">
      <dgm:prSet presAssocID="{D284602F-3947-4EBA-BEC5-0175F10E28F5}" presName="sp" presStyleCnt="0"/>
      <dgm:spPr/>
    </dgm:pt>
    <dgm:pt modelId="{4C5BD2E4-6451-4413-8FF4-F41F4BFB0EF7}" type="pres">
      <dgm:prSet presAssocID="{A25326D4-89D9-41DD-A15A-27E9E7327073}" presName="composite" presStyleCnt="0"/>
      <dgm:spPr/>
    </dgm:pt>
    <dgm:pt modelId="{212DD9FC-B0A7-4292-8A1E-18BE3519F40A}" type="pres">
      <dgm:prSet presAssocID="{A25326D4-89D9-41DD-A15A-27E9E732707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F1DF522-8B87-4E9C-B933-EC44D202E051}" type="pres">
      <dgm:prSet presAssocID="{A25326D4-89D9-41DD-A15A-27E9E7327073}" presName="descendantText" presStyleLbl="alignAcc1" presStyleIdx="1" presStyleCnt="3">
        <dgm:presLayoutVars>
          <dgm:bulletEnabled val="1"/>
        </dgm:presLayoutVars>
      </dgm:prSet>
      <dgm:spPr/>
    </dgm:pt>
    <dgm:pt modelId="{EAB00F3B-6EB4-42D2-82D0-45CA952141EE}" type="pres">
      <dgm:prSet presAssocID="{C71B2DFB-1CD0-441D-9C52-4B6732D6E46D}" presName="sp" presStyleCnt="0"/>
      <dgm:spPr/>
    </dgm:pt>
    <dgm:pt modelId="{017259CD-CFDD-4EFF-9D52-5465FD93A3E9}" type="pres">
      <dgm:prSet presAssocID="{2BCFFF07-50B8-4FC9-8037-46789BBE00E4}" presName="composite" presStyleCnt="0"/>
      <dgm:spPr/>
    </dgm:pt>
    <dgm:pt modelId="{9ED2D5EB-AE1A-4D9E-B702-DE09502A891D}" type="pres">
      <dgm:prSet presAssocID="{2BCFFF07-50B8-4FC9-8037-46789BBE00E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0BA4BFB-A371-499A-9FA3-9980AACF73A6}" type="pres">
      <dgm:prSet presAssocID="{2BCFFF07-50B8-4FC9-8037-46789BBE00E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09D9501-FDF9-44D1-AF17-B779D82EF787}" srcId="{4D1DAD02-DE54-4982-8C52-4BDC594DFE46}" destId="{768EAF0E-F40E-4CA2-9FD1-E585D5795FCF}" srcOrd="0" destOrd="0" parTransId="{FC775C7E-547B-436D-8322-004409F751A0}" sibTransId="{051DFCE0-4B61-4B9E-8337-FAD79A83FB2E}"/>
    <dgm:cxn modelId="{3E291B09-3CB9-40CB-AA52-F1FD2B42C014}" type="presOf" srcId="{686477EB-4CBE-450C-BF21-4F4D04CD6EE5}" destId="{0DED45E0-B9F3-4C6F-A317-F1F33F5BC092}" srcOrd="0" destOrd="0" presId="urn:microsoft.com/office/officeart/2005/8/layout/chevron2"/>
    <dgm:cxn modelId="{9DF4E00C-4447-4346-80AC-A215365A1557}" type="presOf" srcId="{2BCFFF07-50B8-4FC9-8037-46789BBE00E4}" destId="{9ED2D5EB-AE1A-4D9E-B702-DE09502A891D}" srcOrd="0" destOrd="0" presId="urn:microsoft.com/office/officeart/2005/8/layout/chevron2"/>
    <dgm:cxn modelId="{EF4E826B-3682-400B-BA41-D5A09AEC7669}" srcId="{57B364AB-DC41-4B3D-B0BA-F067230AA8A5}" destId="{9B35BBAE-5F88-49E9-AEF3-349D805075D4}" srcOrd="0" destOrd="0" parTransId="{6F0C45F5-FA93-4D5C-ABC9-09E1138D137B}" sibTransId="{DBFFFEEB-EE80-43E5-AF4E-B21A9DD33637}"/>
    <dgm:cxn modelId="{A3EFCD53-6503-467C-AB12-31E62B08FC31}" type="presOf" srcId="{65351BF0-8966-4F42-975D-05FE8CFC45C7}" destId="{A0BA4BFB-A371-499A-9FA3-9980AACF73A6}" srcOrd="0" destOrd="1" presId="urn:microsoft.com/office/officeart/2005/8/layout/chevron2"/>
    <dgm:cxn modelId="{3B8FBD7D-730D-430D-AC24-503D33586230}" type="presOf" srcId="{768EAF0E-F40E-4CA2-9FD1-E585D5795FCF}" destId="{8F1DF522-8B87-4E9C-B933-EC44D202E051}" srcOrd="0" destOrd="1" presId="urn:microsoft.com/office/officeart/2005/8/layout/chevron2"/>
    <dgm:cxn modelId="{9950688B-D0A1-43D6-BA83-4CF657635C03}" type="presOf" srcId="{9B35BBAE-5F88-49E9-AEF3-349D805075D4}" destId="{1E77961C-6E36-4F4B-BD88-5A57034AC4A7}" srcOrd="0" destOrd="1" presId="urn:microsoft.com/office/officeart/2005/8/layout/chevron2"/>
    <dgm:cxn modelId="{B9ACD0A6-DDDC-43FB-81EC-82C970F0893C}" srcId="{4757DD2E-B472-4085-800D-3DCA646A4E6C}" destId="{A25326D4-89D9-41DD-A15A-27E9E7327073}" srcOrd="1" destOrd="0" parTransId="{594BE593-8495-439B-996B-933893E7FA51}" sibTransId="{C71B2DFB-1CD0-441D-9C52-4B6732D6E46D}"/>
    <dgm:cxn modelId="{656C5DA8-8E7C-4A9C-AF03-DFC5D2D92356}" type="presOf" srcId="{4D1DAD02-DE54-4982-8C52-4BDC594DFE46}" destId="{8F1DF522-8B87-4E9C-B933-EC44D202E051}" srcOrd="0" destOrd="0" presId="urn:microsoft.com/office/officeart/2005/8/layout/chevron2"/>
    <dgm:cxn modelId="{455FAFA8-A144-44ED-86CA-B89ADC646DEC}" srcId="{686477EB-4CBE-450C-BF21-4F4D04CD6EE5}" destId="{57B364AB-DC41-4B3D-B0BA-F067230AA8A5}" srcOrd="0" destOrd="0" parTransId="{EE09D80B-E90D-4642-92D8-F9B63EA682C9}" sibTransId="{370DB726-9653-4E94-A72F-27A3CDE1D123}"/>
    <dgm:cxn modelId="{19A7F9DB-E80A-4B4E-8F73-6E2018B3CE69}" srcId="{96BB71C7-C002-4298-99AA-D2A2419FCFFD}" destId="{65351BF0-8966-4F42-975D-05FE8CFC45C7}" srcOrd="0" destOrd="0" parTransId="{A1E4A34C-4CB4-43F9-B424-83CD4A93EC21}" sibTransId="{9CF445B3-F878-4975-AF99-860B68C7EB3D}"/>
    <dgm:cxn modelId="{9B829CDD-6395-4BB4-9136-43DAFAC0F48C}" srcId="{4757DD2E-B472-4085-800D-3DCA646A4E6C}" destId="{686477EB-4CBE-450C-BF21-4F4D04CD6EE5}" srcOrd="0" destOrd="0" parTransId="{EBC111E4-5835-43BC-B849-9B9D28D21B76}" sibTransId="{D284602F-3947-4EBA-BEC5-0175F10E28F5}"/>
    <dgm:cxn modelId="{580660DF-37FC-4227-8904-4E8059610AA7}" type="presOf" srcId="{57B364AB-DC41-4B3D-B0BA-F067230AA8A5}" destId="{1E77961C-6E36-4F4B-BD88-5A57034AC4A7}" srcOrd="0" destOrd="0" presId="urn:microsoft.com/office/officeart/2005/8/layout/chevron2"/>
    <dgm:cxn modelId="{DA96F5E6-1FA8-489D-B277-14CED79B4B54}" srcId="{4757DD2E-B472-4085-800D-3DCA646A4E6C}" destId="{2BCFFF07-50B8-4FC9-8037-46789BBE00E4}" srcOrd="2" destOrd="0" parTransId="{03BBD5DB-4110-4F1D-93C5-CD045F092E22}" sibTransId="{91240605-7EC1-4477-90CA-997DC1930061}"/>
    <dgm:cxn modelId="{EFBA9EED-BFEF-4C22-A217-0BBF048DBAD9}" type="presOf" srcId="{A25326D4-89D9-41DD-A15A-27E9E7327073}" destId="{212DD9FC-B0A7-4292-8A1E-18BE3519F40A}" srcOrd="0" destOrd="0" presId="urn:microsoft.com/office/officeart/2005/8/layout/chevron2"/>
    <dgm:cxn modelId="{1EE8EEF6-01C5-4568-9533-38B2885CEF5F}" type="presOf" srcId="{4757DD2E-B472-4085-800D-3DCA646A4E6C}" destId="{6D7AC74E-86F3-4AB3-B8A1-74CC6016BBAE}" srcOrd="0" destOrd="0" presId="urn:microsoft.com/office/officeart/2005/8/layout/chevron2"/>
    <dgm:cxn modelId="{83A24CF9-E38E-4148-92A9-5163B6ABD272}" type="presOf" srcId="{96BB71C7-C002-4298-99AA-D2A2419FCFFD}" destId="{A0BA4BFB-A371-499A-9FA3-9980AACF73A6}" srcOrd="0" destOrd="0" presId="urn:microsoft.com/office/officeart/2005/8/layout/chevron2"/>
    <dgm:cxn modelId="{CE6527FB-CA20-4BB0-A425-862E0959C095}" srcId="{2BCFFF07-50B8-4FC9-8037-46789BBE00E4}" destId="{96BB71C7-C002-4298-99AA-D2A2419FCFFD}" srcOrd="0" destOrd="0" parTransId="{287CB584-E478-4AB0-9919-3E2DE70CD630}" sibTransId="{1E49733A-B856-419B-B97E-6DAADBFB52E5}"/>
    <dgm:cxn modelId="{59CD5BFF-A27B-4DCB-9C50-4E69DE81F87B}" srcId="{A25326D4-89D9-41DD-A15A-27E9E7327073}" destId="{4D1DAD02-DE54-4982-8C52-4BDC594DFE46}" srcOrd="0" destOrd="0" parTransId="{3C1045D3-438B-470D-A0B2-FF51323C57C7}" sibTransId="{09597EBC-6C4B-4C40-833A-71590F790038}"/>
    <dgm:cxn modelId="{E540FBEB-35B9-4469-A422-4B28DA08805C}" type="presParOf" srcId="{6D7AC74E-86F3-4AB3-B8A1-74CC6016BBAE}" destId="{BE5CFC97-A3C5-4AF6-9406-CF8489291EB1}" srcOrd="0" destOrd="0" presId="urn:microsoft.com/office/officeart/2005/8/layout/chevron2"/>
    <dgm:cxn modelId="{58937A0D-8530-4981-BF59-9D6D069F07CC}" type="presParOf" srcId="{BE5CFC97-A3C5-4AF6-9406-CF8489291EB1}" destId="{0DED45E0-B9F3-4C6F-A317-F1F33F5BC092}" srcOrd="0" destOrd="0" presId="urn:microsoft.com/office/officeart/2005/8/layout/chevron2"/>
    <dgm:cxn modelId="{D8BDDD64-2132-4FA1-B608-74BE5560B200}" type="presParOf" srcId="{BE5CFC97-A3C5-4AF6-9406-CF8489291EB1}" destId="{1E77961C-6E36-4F4B-BD88-5A57034AC4A7}" srcOrd="1" destOrd="0" presId="urn:microsoft.com/office/officeart/2005/8/layout/chevron2"/>
    <dgm:cxn modelId="{0F2002BB-C653-4908-9389-892ADE91E131}" type="presParOf" srcId="{6D7AC74E-86F3-4AB3-B8A1-74CC6016BBAE}" destId="{13FDAE7C-2948-4302-B6D4-A8F704C26F6B}" srcOrd="1" destOrd="0" presId="urn:microsoft.com/office/officeart/2005/8/layout/chevron2"/>
    <dgm:cxn modelId="{913D10F8-E9EB-40F2-AEFF-8C6E321F591F}" type="presParOf" srcId="{6D7AC74E-86F3-4AB3-B8A1-74CC6016BBAE}" destId="{4C5BD2E4-6451-4413-8FF4-F41F4BFB0EF7}" srcOrd="2" destOrd="0" presId="urn:microsoft.com/office/officeart/2005/8/layout/chevron2"/>
    <dgm:cxn modelId="{ABE9A458-09BF-4B9B-8D6D-8352A6FD0869}" type="presParOf" srcId="{4C5BD2E4-6451-4413-8FF4-F41F4BFB0EF7}" destId="{212DD9FC-B0A7-4292-8A1E-18BE3519F40A}" srcOrd="0" destOrd="0" presId="urn:microsoft.com/office/officeart/2005/8/layout/chevron2"/>
    <dgm:cxn modelId="{DC11A652-720F-411C-87F5-19A3E9373F55}" type="presParOf" srcId="{4C5BD2E4-6451-4413-8FF4-F41F4BFB0EF7}" destId="{8F1DF522-8B87-4E9C-B933-EC44D202E051}" srcOrd="1" destOrd="0" presId="urn:microsoft.com/office/officeart/2005/8/layout/chevron2"/>
    <dgm:cxn modelId="{6DD43569-45F5-460A-BD09-0AE3AE32A555}" type="presParOf" srcId="{6D7AC74E-86F3-4AB3-B8A1-74CC6016BBAE}" destId="{EAB00F3B-6EB4-42D2-82D0-45CA952141EE}" srcOrd="3" destOrd="0" presId="urn:microsoft.com/office/officeart/2005/8/layout/chevron2"/>
    <dgm:cxn modelId="{2C5AEA32-390F-4F6D-9482-0C165AEF7A88}" type="presParOf" srcId="{6D7AC74E-86F3-4AB3-B8A1-74CC6016BBAE}" destId="{017259CD-CFDD-4EFF-9D52-5465FD93A3E9}" srcOrd="4" destOrd="0" presId="urn:microsoft.com/office/officeart/2005/8/layout/chevron2"/>
    <dgm:cxn modelId="{8FCB4ABE-8230-43B1-A02D-4E0EFD572840}" type="presParOf" srcId="{017259CD-CFDD-4EFF-9D52-5465FD93A3E9}" destId="{9ED2D5EB-AE1A-4D9E-B702-DE09502A891D}" srcOrd="0" destOrd="0" presId="urn:microsoft.com/office/officeart/2005/8/layout/chevron2"/>
    <dgm:cxn modelId="{1AC94655-E07B-47FE-8791-0D1C5DDB82E5}" type="presParOf" srcId="{017259CD-CFDD-4EFF-9D52-5465FD93A3E9}" destId="{A0BA4BFB-A371-499A-9FA3-9980AACF73A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D45E0-B9F3-4C6F-A317-F1F33F5BC092}">
      <dsp:nvSpPr>
        <dsp:cNvPr id="0" name=""/>
        <dsp:cNvSpPr/>
      </dsp:nvSpPr>
      <dsp:spPr>
        <a:xfrm rot="5400000">
          <a:off x="-280355" y="282873"/>
          <a:ext cx="1869039" cy="13083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Noto Sans KR" pitchFamily="34" charset="-127"/>
              <a:ea typeface="Noto Sans KR" pitchFamily="34" charset="-127"/>
            </a:rPr>
            <a:t>지리 정보 확인</a:t>
          </a:r>
        </a:p>
      </dsp:txBody>
      <dsp:txXfrm rot="-5400000">
        <a:off x="2" y="656681"/>
        <a:ext cx="1308327" cy="560712"/>
      </dsp:txXfrm>
    </dsp:sp>
    <dsp:sp modelId="{1E77961C-6E36-4F4B-BD88-5A57034AC4A7}">
      <dsp:nvSpPr>
        <dsp:cNvPr id="0" name=""/>
        <dsp:cNvSpPr/>
      </dsp:nvSpPr>
      <dsp:spPr>
        <a:xfrm rot="5400000">
          <a:off x="4347263" y="-3036418"/>
          <a:ext cx="1214875" cy="72927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200" kern="1200" dirty="0">
              <a:latin typeface="Noto Sans KR" panose="020B0500000000000000" pitchFamily="34" charset="-128"/>
              <a:ea typeface="Noto Sans KR" panose="020B0500000000000000" pitchFamily="34" charset="-128"/>
            </a:rPr>
            <a:t>위성지도와 건물 평면도를 참조하여 건물 위치 배정</a:t>
          </a:r>
          <a:endParaRPr lang="ko-KR" altLang="en-US" sz="2200" kern="1200" dirty="0"/>
        </a:p>
        <a:p>
          <a:pPr marL="457200" lvl="2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200" kern="1200" dirty="0">
              <a:latin typeface="Noto Sans KR" panose="020B0500000000000000" pitchFamily="34" charset="-128"/>
              <a:ea typeface="Noto Sans KR" panose="020B0500000000000000" pitchFamily="34" charset="-128"/>
            </a:rPr>
            <a:t>‘</a:t>
          </a:r>
          <a:r>
            <a:rPr lang="ko-KR" altLang="en-US" sz="2200" kern="1200" dirty="0" err="1">
              <a:latin typeface="Noto Sans KR" panose="020B0500000000000000" pitchFamily="34" charset="-128"/>
              <a:ea typeface="Noto Sans KR" panose="020B0500000000000000" pitchFamily="34" charset="-128"/>
            </a:rPr>
            <a:t>세움터</a:t>
          </a:r>
          <a:r>
            <a:rPr lang="en-US" altLang="ko-KR" sz="2200" kern="1200" dirty="0">
              <a:latin typeface="Noto Sans KR" panose="020B0500000000000000" pitchFamily="34" charset="-128"/>
              <a:ea typeface="Noto Sans KR" panose="020B0500000000000000" pitchFamily="34" charset="-128"/>
            </a:rPr>
            <a:t>’</a:t>
          </a:r>
          <a:r>
            <a:rPr lang="ko-KR" altLang="en-US" sz="2200" kern="1200" dirty="0">
              <a:latin typeface="Noto Sans KR" panose="020B0500000000000000" pitchFamily="34" charset="-128"/>
              <a:ea typeface="Noto Sans KR" panose="020B0500000000000000" pitchFamily="34" charset="-128"/>
            </a:rPr>
            <a:t>와 </a:t>
          </a:r>
          <a:r>
            <a:rPr lang="en-US" altLang="ko-KR" sz="2200" kern="1200" dirty="0">
              <a:latin typeface="Noto Sans KR" panose="020B0500000000000000" pitchFamily="34" charset="-128"/>
              <a:ea typeface="Noto Sans KR" panose="020B0500000000000000" pitchFamily="34" charset="-128"/>
            </a:rPr>
            <a:t>‘</a:t>
          </a:r>
          <a:r>
            <a:rPr lang="ko-KR" altLang="en-US" sz="2200" kern="1200" dirty="0" err="1">
              <a:latin typeface="Noto Sans KR" panose="020B0500000000000000" pitchFamily="34" charset="-128"/>
              <a:ea typeface="Noto Sans KR" panose="020B0500000000000000" pitchFamily="34" charset="-128"/>
            </a:rPr>
            <a:t>국토정보맵</a:t>
          </a:r>
          <a:r>
            <a:rPr lang="en-US" altLang="ko-KR" sz="2200" kern="1200" dirty="0">
              <a:latin typeface="Noto Sans KR" panose="020B0500000000000000" pitchFamily="34" charset="-128"/>
              <a:ea typeface="Noto Sans KR" panose="020B0500000000000000" pitchFamily="34" charset="-128"/>
            </a:rPr>
            <a:t>’</a:t>
          </a:r>
          <a:r>
            <a:rPr lang="ko-KR" altLang="en-US" sz="2200" kern="1200" dirty="0">
              <a:latin typeface="Noto Sans KR" panose="020B0500000000000000" pitchFamily="34" charset="-128"/>
              <a:ea typeface="Noto Sans KR" panose="020B0500000000000000" pitchFamily="34" charset="-128"/>
            </a:rPr>
            <a:t> 이용</a:t>
          </a:r>
          <a:endParaRPr lang="ko-KR" altLang="en-US" sz="2200" kern="1200" dirty="0"/>
        </a:p>
      </dsp:txBody>
      <dsp:txXfrm rot="-5400000">
        <a:off x="1308328" y="61822"/>
        <a:ext cx="7233442" cy="1096265"/>
      </dsp:txXfrm>
    </dsp:sp>
    <dsp:sp modelId="{212DD9FC-B0A7-4292-8A1E-18BE3519F40A}">
      <dsp:nvSpPr>
        <dsp:cNvPr id="0" name=""/>
        <dsp:cNvSpPr/>
      </dsp:nvSpPr>
      <dsp:spPr>
        <a:xfrm rot="5400000">
          <a:off x="-280355" y="1960448"/>
          <a:ext cx="1869039" cy="13083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Noto Sans KR" pitchFamily="34" charset="-127"/>
              <a:ea typeface="Noto Sans KR" pitchFamily="34" charset="-127"/>
            </a:rPr>
            <a:t>건물 모델링</a:t>
          </a:r>
        </a:p>
      </dsp:txBody>
      <dsp:txXfrm rot="-5400000">
        <a:off x="2" y="2334256"/>
        <a:ext cx="1308327" cy="560712"/>
      </dsp:txXfrm>
    </dsp:sp>
    <dsp:sp modelId="{8F1DF522-8B87-4E9C-B933-EC44D202E051}">
      <dsp:nvSpPr>
        <dsp:cNvPr id="0" name=""/>
        <dsp:cNvSpPr/>
      </dsp:nvSpPr>
      <dsp:spPr>
        <a:xfrm rot="5400000">
          <a:off x="4347263" y="-1358843"/>
          <a:ext cx="1214875" cy="72927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2200" kern="1200" dirty="0" err="1">
              <a:latin typeface="Noto Sans KR" panose="020B0500000000000000" pitchFamily="34" charset="-128"/>
              <a:ea typeface="Noto Sans KR" panose="020B0500000000000000" pitchFamily="34" charset="-128"/>
            </a:rPr>
            <a:t>SketchUp</a:t>
          </a:r>
          <a:r>
            <a:rPr lang="ko-KR" altLang="en-US" sz="2200" kern="1200" dirty="0">
              <a:latin typeface="Noto Sans KR" panose="020B0500000000000000" pitchFamily="34" charset="-128"/>
              <a:ea typeface="Noto Sans KR" panose="020B0500000000000000" pitchFamily="34" charset="-128"/>
            </a:rPr>
            <a:t>을 활용해 건물 모델링</a:t>
          </a:r>
          <a:endParaRPr lang="ko-KR" altLang="en-US" sz="2200" kern="1200" dirty="0"/>
        </a:p>
        <a:p>
          <a:pPr marL="457200" lvl="2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200" kern="1200" dirty="0">
              <a:latin typeface="Noto Sans KR" panose="020B0500000000000000" pitchFamily="34" charset="-128"/>
              <a:ea typeface="Noto Sans KR" panose="020B0500000000000000" pitchFamily="34" charset="-128"/>
            </a:rPr>
            <a:t>각 </a:t>
          </a:r>
          <a:r>
            <a:rPr lang="ko-KR" altLang="en-US" sz="2200" kern="1200" dirty="0" err="1">
              <a:latin typeface="Noto Sans KR" panose="020B0500000000000000" pitchFamily="34" charset="-128"/>
              <a:ea typeface="Noto Sans KR" panose="020B0500000000000000" pitchFamily="34" charset="-128"/>
            </a:rPr>
            <a:t>건물별로</a:t>
          </a:r>
          <a:r>
            <a:rPr lang="ko-KR" altLang="en-US" sz="2200" kern="1200" dirty="0">
              <a:latin typeface="Noto Sans KR" panose="020B0500000000000000" pitchFamily="34" charset="-128"/>
              <a:ea typeface="Noto Sans KR" panose="020B0500000000000000" pitchFamily="34" charset="-128"/>
            </a:rPr>
            <a:t> 하나씩 모델링</a:t>
          </a:r>
          <a:endParaRPr lang="ko-KR" altLang="en-US" sz="2200" kern="1200" dirty="0"/>
        </a:p>
      </dsp:txBody>
      <dsp:txXfrm rot="-5400000">
        <a:off x="1308328" y="1739397"/>
        <a:ext cx="7233442" cy="1096265"/>
      </dsp:txXfrm>
    </dsp:sp>
    <dsp:sp modelId="{9ED2D5EB-AE1A-4D9E-B702-DE09502A891D}">
      <dsp:nvSpPr>
        <dsp:cNvPr id="0" name=""/>
        <dsp:cNvSpPr/>
      </dsp:nvSpPr>
      <dsp:spPr>
        <a:xfrm rot="5400000">
          <a:off x="-280355" y="3638024"/>
          <a:ext cx="1869039" cy="13083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kern="1200" dirty="0">
              <a:latin typeface="Noto Sans KR" pitchFamily="34" charset="-127"/>
              <a:ea typeface="Noto Sans KR" pitchFamily="34" charset="-127"/>
            </a:rPr>
            <a:t>Unity </a:t>
          </a:r>
          <a:r>
            <a:rPr lang="ko-KR" altLang="en-US" sz="1600" kern="1200" dirty="0">
              <a:latin typeface="Noto Sans KR" pitchFamily="34" charset="-127"/>
              <a:ea typeface="Noto Sans KR" pitchFamily="34" charset="-127"/>
            </a:rPr>
            <a:t>이식</a:t>
          </a:r>
        </a:p>
      </dsp:txBody>
      <dsp:txXfrm rot="-5400000">
        <a:off x="2" y="4011832"/>
        <a:ext cx="1308327" cy="560712"/>
      </dsp:txXfrm>
    </dsp:sp>
    <dsp:sp modelId="{A0BA4BFB-A371-499A-9FA3-9980AACF73A6}">
      <dsp:nvSpPr>
        <dsp:cNvPr id="0" name=""/>
        <dsp:cNvSpPr/>
      </dsp:nvSpPr>
      <dsp:spPr>
        <a:xfrm rot="5400000">
          <a:off x="4347263" y="318732"/>
          <a:ext cx="1214875" cy="72927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200" kern="1200" dirty="0">
              <a:latin typeface="Noto Sans KR" panose="020B0500000000000000" pitchFamily="34" charset="-128"/>
              <a:ea typeface="Noto Sans KR" panose="020B0500000000000000" pitchFamily="34" charset="-128"/>
            </a:rPr>
            <a:t>모델링 적용 후 </a:t>
          </a:r>
          <a:r>
            <a:rPr lang="en-US" altLang="ko-KR" sz="2200" kern="1200" dirty="0">
              <a:latin typeface="Noto Sans KR" panose="020B0500000000000000" pitchFamily="34" charset="-128"/>
              <a:ea typeface="Noto Sans KR" panose="020B0500000000000000" pitchFamily="34" charset="-128"/>
            </a:rPr>
            <a:t>Player</a:t>
          </a:r>
          <a:r>
            <a:rPr lang="ko-KR" altLang="en-US" sz="2200" kern="1200" dirty="0">
              <a:latin typeface="Noto Sans KR" panose="020B0500000000000000" pitchFamily="34" charset="-128"/>
              <a:ea typeface="Noto Sans KR" panose="020B0500000000000000" pitchFamily="34" charset="-128"/>
            </a:rPr>
            <a:t>와 </a:t>
          </a:r>
          <a:r>
            <a:rPr lang="en-US" altLang="ko-KR" sz="2200" kern="1200" dirty="0">
              <a:latin typeface="Noto Sans KR" panose="020B0500000000000000" pitchFamily="34" charset="-128"/>
              <a:ea typeface="Noto Sans KR" panose="020B0500000000000000" pitchFamily="34" charset="-128"/>
            </a:rPr>
            <a:t>UI</a:t>
          </a:r>
          <a:r>
            <a:rPr lang="ko-KR" altLang="en-US" sz="2200" kern="1200" dirty="0">
              <a:latin typeface="Noto Sans KR" panose="020B0500000000000000" pitchFamily="34" charset="-128"/>
              <a:ea typeface="Noto Sans KR" panose="020B0500000000000000" pitchFamily="34" charset="-128"/>
            </a:rPr>
            <a:t>를 생성</a:t>
          </a:r>
          <a:endParaRPr lang="ko-KR" altLang="en-US" sz="2200" kern="1200" dirty="0"/>
        </a:p>
        <a:p>
          <a:pPr marL="457200" lvl="2" indent="-228600" algn="l" defTabSz="9779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2200" kern="1200" dirty="0">
              <a:latin typeface="Noto Sans KR" panose="020B0500000000000000" pitchFamily="34" charset="-128"/>
              <a:ea typeface="Noto Sans KR" panose="020B0500000000000000" pitchFamily="34" charset="-128"/>
            </a:rPr>
            <a:t>플레이어 조작을 위해 필요</a:t>
          </a:r>
          <a:endParaRPr lang="ko-KR" altLang="en-US" sz="2200" kern="1200" dirty="0"/>
        </a:p>
      </dsp:txBody>
      <dsp:txXfrm rot="-5400000">
        <a:off x="1308328" y="3416973"/>
        <a:ext cx="7233442" cy="1096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57C1-66D6-456E-87C0-6F493B298B4E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9E27-E742-4E12-B4E1-6EC83D5A48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76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57C1-66D6-456E-87C0-6F493B298B4E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9E27-E742-4E12-B4E1-6EC83D5A48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96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57C1-66D6-456E-87C0-6F493B298B4E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9E27-E742-4E12-B4E1-6EC83D5A48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1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57C1-66D6-456E-87C0-6F493B298B4E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9E27-E742-4E12-B4E1-6EC83D5A48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0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57C1-66D6-456E-87C0-6F493B298B4E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9E27-E742-4E12-B4E1-6EC83D5A48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08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57C1-66D6-456E-87C0-6F493B298B4E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9E27-E742-4E12-B4E1-6EC83D5A48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49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57C1-66D6-456E-87C0-6F493B298B4E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9E27-E742-4E12-B4E1-6EC83D5A48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4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57C1-66D6-456E-87C0-6F493B298B4E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9E27-E742-4E12-B4E1-6EC83D5A48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57C1-66D6-456E-87C0-6F493B298B4E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9E27-E742-4E12-B4E1-6EC83D5A48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028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57C1-66D6-456E-87C0-6F493B298B4E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9E27-E742-4E12-B4E1-6EC83D5A48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83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557C1-66D6-456E-87C0-6F493B298B4E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39E27-E742-4E12-B4E1-6EC83D5A48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2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557C1-66D6-456E-87C0-6F493B298B4E}" type="datetimeFigureOut">
              <a:rPr lang="en-US" smtClean="0"/>
              <a:pPr/>
              <a:t>6/4/2023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39E27-E742-4E12-B4E1-6EC83D5A48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6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41776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39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메타버스 학교 투어 프로그램</a:t>
            </a:r>
            <a:endParaRPr lang="en-US" altLang="ko-KR" sz="39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2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A Study on the </a:t>
            </a:r>
            <a:r>
              <a:rPr lang="en-US" altLang="ko-KR" sz="26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Metaverse</a:t>
            </a:r>
            <a:r>
              <a:rPr lang="en-US" altLang="ko-KR" sz="2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School Tour Program</a:t>
            </a:r>
          </a:p>
          <a:p>
            <a:endParaRPr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b="1">
                <a:latin typeface="Noto Sans KR" panose="020B0500000000000000" pitchFamily="34" charset="-128"/>
                <a:ea typeface="Noto Sans KR" panose="020B0500000000000000" pitchFamily="34" charset="-128"/>
              </a:rPr>
              <a:t>종합공돌팀</a:t>
            </a:r>
            <a:endParaRPr 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60" y="1380513"/>
            <a:ext cx="1751480" cy="15599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5539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EDBFC-D0F6-57D0-000F-3EABC7A8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개발 도구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1714CF-4C25-0DA7-975E-D54945BB9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스케치업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en-US" altLang="ko-KR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SketchUp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</a:p>
          <a:p>
            <a:pPr lvl="1">
              <a:lnSpc>
                <a:spcPct val="16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간단하다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lnSpc>
                <a:spcPct val="16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초보 모델링 유저도 빠르게 알 수 있는 쉬운 인터페이스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lnSpc>
                <a:spcPct val="16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다양한 분야에서 사용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2">
              <a:lnSpc>
                <a:spcPct val="160000"/>
              </a:lnSpc>
            </a:pP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웹툰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배경 제작으로도 사용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lnSpc>
                <a:spcPct val="160000"/>
              </a:lnSpc>
            </a:pP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512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EDBFC-D0F6-57D0-000F-3EABC7A8D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55"/>
            <a:ext cx="10515600" cy="1325563"/>
          </a:xfrm>
        </p:spPr>
        <p:txBody>
          <a:bodyPr/>
          <a:lstStyle/>
          <a:p>
            <a:pPr>
              <a:lnSpc>
                <a:spcPct val="160000"/>
              </a:lnSpc>
            </a:pP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스케치업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(</a:t>
            </a:r>
            <a:r>
              <a:rPr lang="en-US" altLang="ko-KR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SketchUp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906" y="1238251"/>
            <a:ext cx="8000189" cy="5161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55127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EDBFC-D0F6-57D0-000F-3EABC7A8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개발 도구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1714CF-4C25-0DA7-975E-D54945BB9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유니티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(Unity)</a:t>
            </a:r>
          </a:p>
          <a:p>
            <a:pPr lvl="1">
              <a:lnSpc>
                <a:spcPct val="16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게임 엔진 중 지원 플랫폼이 많다 → 다양한 기종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타겟팅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가능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lnSpc>
                <a:spcPct val="16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범용적인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C#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을 개발 언어로 사용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lnSpc>
                <a:spcPct val="16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많은 개발자가 사용</a:t>
            </a:r>
          </a:p>
        </p:txBody>
      </p:sp>
    </p:spTree>
    <p:extLst>
      <p:ext uri="{BB962C8B-B14F-4D97-AF65-F5344CB8AC3E}">
        <p14:creationId xmlns:p14="http://schemas.microsoft.com/office/powerpoint/2010/main" val="655127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EDBFC-D0F6-57D0-000F-3EABC7A8D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55"/>
            <a:ext cx="10515600" cy="1325563"/>
          </a:xfrm>
        </p:spPr>
        <p:txBody>
          <a:bodyPr/>
          <a:lstStyle/>
          <a:p>
            <a:pPr>
              <a:lnSpc>
                <a:spcPct val="160000"/>
              </a:lnSpc>
            </a:pP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Unity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4013" y="1317134"/>
            <a:ext cx="8943975" cy="5274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5512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 anchor="ctr">
            <a:normAutofit/>
          </a:bodyPr>
          <a:lstStyle/>
          <a:p>
            <a:r>
              <a:rPr lang="ko-KR" altLang="en-US" sz="4800" b="1" dirty="0">
                <a:latin typeface="Noto Sans KR" pitchFamily="34" charset="-127"/>
                <a:ea typeface="Noto Sans KR" pitchFamily="34" charset="-127"/>
              </a:rPr>
              <a:t>연구 및 개발</a:t>
            </a:r>
          </a:p>
        </p:txBody>
      </p:sp>
    </p:spTree>
    <p:extLst>
      <p:ext uri="{BB962C8B-B14F-4D97-AF65-F5344CB8AC3E}">
        <p14:creationId xmlns:p14="http://schemas.microsoft.com/office/powerpoint/2010/main" val="352553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A0D5B-D4E9-C42D-885B-A9BEEB9E0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10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연구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·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개발 과정</a:t>
            </a:r>
          </a:p>
        </p:txBody>
      </p:sp>
      <p:graphicFrame>
        <p:nvGraphicFramePr>
          <p:cNvPr id="11" name="다이어그램 10"/>
          <p:cNvGraphicFramePr/>
          <p:nvPr/>
        </p:nvGraphicFramePr>
        <p:xfrm>
          <a:off x="1795463" y="1362075"/>
          <a:ext cx="8601075" cy="5229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1518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331F5-CA72-33AD-2699-998433296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" pitchFamily="34" charset="-127"/>
                <a:ea typeface="Noto Sans KR" pitchFamily="34" charset="-127"/>
                <a:cs typeface="Calibri Light"/>
              </a:rPr>
              <a:t>메타버스 학교 투어 프로그램 요소 </a:t>
            </a:r>
            <a:endParaRPr lang="ko-KR" altLang="en-US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D239E1-AE78-4B9A-021B-0B133734F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latin typeface="Noto Sans KR" pitchFamily="34" charset="-127"/>
                <a:ea typeface="Noto Sans KR" pitchFamily="34" charset="-127"/>
                <a:cs typeface="Calibri"/>
              </a:rPr>
              <a:t>현실을 기반으로 한 가상의 공간 제작</a:t>
            </a:r>
            <a:endParaRPr lang="en-US" altLang="ko-KR" dirty="0">
              <a:latin typeface="Noto Sans KR" pitchFamily="34" charset="-127"/>
              <a:ea typeface="Noto Sans KR" pitchFamily="34" charset="-127"/>
              <a:cs typeface="Calibri"/>
            </a:endParaRPr>
          </a:p>
          <a:p>
            <a:pPr lvl="1"/>
            <a:r>
              <a:rPr lang="ko-KR" altLang="en-US" dirty="0" err="1">
                <a:latin typeface="Noto Sans KR" pitchFamily="34" charset="-127"/>
                <a:ea typeface="Noto Sans KR" pitchFamily="34" charset="-127"/>
                <a:cs typeface="Calibri"/>
              </a:rPr>
              <a:t>스케치업</a:t>
            </a:r>
            <a:r>
              <a:rPr lang="ko-KR" altLang="en-US" dirty="0">
                <a:latin typeface="Noto Sans KR" pitchFamily="34" charset="-127"/>
                <a:ea typeface="Noto Sans KR" pitchFamily="34" charset="-127"/>
                <a:cs typeface="Calibri"/>
              </a:rPr>
              <a:t> 활용</a:t>
            </a:r>
            <a:endParaRPr lang="ko-KR" dirty="0">
              <a:latin typeface="Noto Sans KR" pitchFamily="34" charset="-127"/>
              <a:ea typeface="Noto Sans KR" pitchFamily="34" charset="-127"/>
            </a:endParaRPr>
          </a:p>
          <a:p>
            <a:endParaRPr lang="ko-KR" altLang="en-US" dirty="0">
              <a:latin typeface="Noto Sans KR" pitchFamily="34" charset="-127"/>
              <a:ea typeface="Noto Sans KR" pitchFamily="34" charset="-127"/>
              <a:cs typeface="Calibri"/>
            </a:endParaRPr>
          </a:p>
          <a:p>
            <a:r>
              <a:rPr lang="ko-KR" altLang="en-US" dirty="0">
                <a:latin typeface="Noto Sans KR" pitchFamily="34" charset="-127"/>
                <a:ea typeface="Noto Sans KR" pitchFamily="34" charset="-127"/>
                <a:cs typeface="Calibri"/>
              </a:rPr>
              <a:t>플레이어 캐릭터와 가상공간과의 상호작용</a:t>
            </a:r>
          </a:p>
          <a:p>
            <a:endParaRPr lang="ko-KR" altLang="en-US" dirty="0">
              <a:latin typeface="Noto Sans KR" pitchFamily="34" charset="-127"/>
              <a:ea typeface="Noto Sans KR" pitchFamily="34" charset="-127"/>
              <a:cs typeface="Calibri"/>
            </a:endParaRPr>
          </a:p>
          <a:p>
            <a:r>
              <a:rPr lang="ko-KR" altLang="en-US" dirty="0">
                <a:latin typeface="Noto Sans KR" pitchFamily="34" charset="-127"/>
                <a:ea typeface="Noto Sans KR" pitchFamily="34" charset="-127"/>
                <a:cs typeface="Calibri"/>
              </a:rPr>
              <a:t>자유로운 이동과 상호작용이 가능한 플레이어를 생성</a:t>
            </a:r>
            <a:endParaRPr lang="en-US" altLang="ko-KR" dirty="0">
              <a:latin typeface="Noto Sans KR" pitchFamily="34" charset="-127"/>
              <a:ea typeface="Noto Sans KR" pitchFamily="34" charset="-127"/>
              <a:cs typeface="Calibri"/>
            </a:endParaRPr>
          </a:p>
          <a:p>
            <a:pPr lvl="1"/>
            <a:r>
              <a:rPr lang="ko-KR" altLang="en-US" dirty="0">
                <a:latin typeface="Noto Sans KR" pitchFamily="34" charset="-127"/>
                <a:ea typeface="Noto Sans KR" pitchFamily="34" charset="-127"/>
                <a:cs typeface="Calibri"/>
              </a:rPr>
              <a:t>학생들은 이를 이용하여 가상 공간을 탐험하고 학교 투어를 진행</a:t>
            </a:r>
          </a:p>
          <a:p>
            <a:endParaRPr lang="ko-KR" altLang="en-US" dirty="0">
              <a:latin typeface="Noto Sans KR" pitchFamily="34" charset="-127"/>
              <a:ea typeface="Noto Sans KR" pitchFamily="34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2590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+mn-cs"/>
              </a:rPr>
              <a:t>QGI</a:t>
            </a:r>
            <a:r>
              <a:rPr lang="en-US" altLang="ko-KR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S</a:t>
            </a:r>
            <a:r>
              <a:rPr lang="ko-KR" altLang="en-US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를 이용</a:t>
            </a:r>
            <a:endParaRPr lang="en-US" altLang="ko-KR" sz="28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+mn-cs"/>
              </a:rPr>
              <a:t>GIS: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+mn-cs"/>
              </a:rPr>
              <a:t>지리 정보를 컴퓨터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+mn-cs"/>
              </a:rPr>
              <a:t>DB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+mn-cs"/>
              </a:rPr>
              <a:t>로 변환해 효율적으로 사용하기 위한 시스템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GIS </a:t>
            </a:r>
            <a:r>
              <a:rPr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파일을 국가지리정보 시스템에서 다운로드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+mn-cs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QGIS</a:t>
            </a:r>
            <a:r>
              <a:rPr lang="ko-KR" altLang="en-US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의 지리 정보</a:t>
            </a:r>
            <a:endParaRPr lang="en-US" altLang="ko-KR" sz="28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+mn-cs"/>
              </a:rPr>
              <a:t>건물의 실질적인 크기와 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+mn-cs"/>
              </a:rPr>
              <a:t>,</a:t>
            </a:r>
            <a:r>
              <a:rPr kumimoji="0" lang="en-US" altLang="ko-KR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+mn-cs"/>
              </a:rPr>
              <a:t>도로나 가로수 등의 위치정보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86F04E-708E-7FDB-4D02-7DC91020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latin typeface="Noto Sans KR" pitchFamily="34" charset="-127"/>
                <a:ea typeface="Noto Sans KR" pitchFamily="34" charset="-127"/>
              </a:rPr>
              <a:t>연구개발과정</a:t>
            </a:r>
            <a:r>
              <a:rPr lang="ko-KR" sz="2800" dirty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2800" dirty="0">
                <a:latin typeface="Noto Sans KR" pitchFamily="34" charset="-127"/>
                <a:ea typeface="Noto Sans KR" pitchFamily="34" charset="-127"/>
              </a:rPr>
              <a:t>지리 정보)</a:t>
            </a:r>
            <a:endParaRPr lang="ko-KR" dirty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DC057BF8-3898-CBA3-A4A4-713C99DCA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4055" y="678419"/>
            <a:ext cx="1979295" cy="6501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2423A2-E46D-1F38-C1A7-41B77EF80AFA}"/>
              </a:ext>
            </a:extLst>
          </p:cNvPr>
          <p:cNvSpPr txBox="1"/>
          <p:nvPr/>
        </p:nvSpPr>
        <p:spPr>
          <a:xfrm>
            <a:off x="4245610" y="1911985"/>
            <a:ext cx="38195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2400">
              <a:ea typeface="맑은 고딕"/>
              <a:cs typeface="Calibri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782050" y="4038600"/>
            <a:ext cx="3209925" cy="2645807"/>
            <a:chOff x="8705850" y="3476625"/>
            <a:chExt cx="3209925" cy="2645807"/>
          </a:xfrm>
        </p:grpSpPr>
        <p:pic>
          <p:nvPicPr>
            <p:cNvPr id="5" name="그림 6" descr="도표이(가) 표시된 사진&#10;&#10;자동 생성된 설명">
              <a:extLst>
                <a:ext uri="{FF2B5EF4-FFF2-40B4-BE49-F238E27FC236}">
                  <a16:creationId xmlns:a16="http://schemas.microsoft.com/office/drawing/2014/main" id="{CECF809C-1F99-ADAB-2AA5-12C52FBC4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6332" y="3476625"/>
              <a:ext cx="3108960" cy="227825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8705850" y="5753100"/>
              <a:ext cx="3209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Noto Sans KR" pitchFamily="34" charset="-127"/>
                  <a:ea typeface="Noto Sans KR" pitchFamily="34" charset="-127"/>
                </a:rPr>
                <a:t>＊ 대구가톨릭대학교의 </a:t>
              </a:r>
              <a:r>
                <a:rPr lang="en-US" altLang="ko-KR" dirty="0">
                  <a:latin typeface="Noto Sans KR" pitchFamily="34" charset="-127"/>
                  <a:ea typeface="Noto Sans KR" pitchFamily="34" charset="-127"/>
                </a:rPr>
                <a:t>GIS</a:t>
              </a:r>
              <a:r>
                <a:rPr lang="ko-KR" altLang="en-US" dirty="0">
                  <a:latin typeface="Noto Sans KR" pitchFamily="34" charset="-127"/>
                  <a:ea typeface="Noto Sans KR" pitchFamily="34" charset="-127"/>
                </a:rPr>
                <a:t>파일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0150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평면도 이용</a:t>
            </a:r>
            <a:endParaRPr lang="en-US" altLang="ko-KR" sz="28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평면도</a:t>
            </a:r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: </a:t>
            </a:r>
            <a:r>
              <a:rPr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건물의 평면 상태를 수직이나 수평방면에서 나타낸 도면 </a:t>
            </a:r>
            <a:endParaRPr lang="en-US" altLang="ko-KR" sz="2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건축행정시스템 </a:t>
            </a:r>
            <a:r>
              <a:rPr lang="ko-KR" altLang="en-US" sz="24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세움터에서</a:t>
            </a:r>
            <a:r>
              <a:rPr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다운로드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+mn-cs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건물의 상세한 정보를 알 수 있다</a:t>
            </a:r>
            <a:endParaRPr lang="en-US" altLang="ko-KR" sz="28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하지만 한 건물의 크기만 알 수 있다</a:t>
            </a:r>
            <a:endParaRPr lang="en-US" altLang="ko-KR" sz="2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1143000" lvl="2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도로나 가로수 등의 정보가 없다</a:t>
            </a:r>
            <a:endParaRPr lang="en-US" altLang="ko-KR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86F04E-708E-7FDB-4D02-7DC91020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latin typeface="Noto Sans KR" pitchFamily="34" charset="-127"/>
                <a:ea typeface="Noto Sans KR" pitchFamily="34" charset="-127"/>
              </a:rPr>
              <a:t>연구개발과정</a:t>
            </a:r>
            <a:r>
              <a:rPr lang="ko-KR" sz="2800" dirty="0">
                <a:latin typeface="Noto Sans KR" pitchFamily="34" charset="-127"/>
                <a:ea typeface="Noto Sans KR" pitchFamily="34" charset="-127"/>
              </a:rPr>
              <a:t>(</a:t>
            </a:r>
            <a:r>
              <a:rPr lang="ko-KR" altLang="en-US" sz="2800" dirty="0">
                <a:latin typeface="Noto Sans KR" pitchFamily="34" charset="-127"/>
                <a:ea typeface="Noto Sans KR" pitchFamily="34" charset="-127"/>
              </a:rPr>
              <a:t>지리 정보)</a:t>
            </a:r>
            <a:endParaRPr lang="ko-KR" dirty="0"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2423A2-E46D-1F38-C1A7-41B77EF80AFA}"/>
              </a:ext>
            </a:extLst>
          </p:cNvPr>
          <p:cNvSpPr txBox="1"/>
          <p:nvPr/>
        </p:nvSpPr>
        <p:spPr>
          <a:xfrm>
            <a:off x="4245610" y="1911985"/>
            <a:ext cx="38195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2400">
              <a:ea typeface="맑은 고딕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58225" y="6343650"/>
            <a:ext cx="3209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oto Sans KR" pitchFamily="34" charset="-127"/>
                <a:ea typeface="Noto Sans KR" pitchFamily="34" charset="-127"/>
              </a:rPr>
              <a:t>＊ 대구가톨릭대학교의 평면도 사진</a:t>
            </a:r>
          </a:p>
        </p:txBody>
      </p:sp>
      <p:pic>
        <p:nvPicPr>
          <p:cNvPr id="6146" name="Picture 2" descr="\\vmware-host\Shared Folders\Shared\123456\KakaoTalk_20230508_21420112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0569" y="3667124"/>
            <a:ext cx="3545844" cy="2582863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43580" y="485774"/>
            <a:ext cx="254837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40150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47675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QGIS  → </a:t>
            </a:r>
            <a:r>
              <a:rPr lang="en-US" altLang="ko-KR" sz="28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SketchUp</a:t>
            </a:r>
            <a:endParaRPr lang="en-US" altLang="ko-KR" sz="28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+mn-cs"/>
              </a:rPr>
              <a:t>현실 학교 크기와 수치를 적용 필요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+mn-cs"/>
            </a:endParaRPr>
          </a:p>
          <a:p>
            <a:pPr marL="1143000" lvl="2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+mn-cs"/>
              </a:rPr>
              <a:t>GIS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+mn-cs"/>
              </a:rPr>
              <a:t>로 변환한 학교 건물 파일과 결합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+mn-cs"/>
            </a:endParaRPr>
          </a:p>
          <a:p>
            <a:pPr marL="1143000" lvl="2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실제 건물과 </a:t>
            </a:r>
            <a:r>
              <a:rPr lang="en-US" altLang="ko-KR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	</a:t>
            </a:r>
            <a:r>
              <a:rPr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같은 크기를 가지게 수정</a:t>
            </a:r>
            <a:endParaRPr lang="en-US" altLang="ko-KR" sz="2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prstClr val="black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각 모델링의 크기를 비교</a:t>
            </a:r>
            <a:endParaRPr lang="en-US" altLang="ko-KR" sz="2800" dirty="0">
              <a:solidFill>
                <a:prstClr val="black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1143000" lvl="2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F54E610-1F33-4435-DE00-EE3421C5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latin typeface="Noto Sans KR" pitchFamily="34" charset="-127"/>
                <a:ea typeface="Noto Sans KR" pitchFamily="34" charset="-127"/>
                <a:cs typeface="Calibri Light"/>
              </a:rPr>
              <a:t>연구개발과정</a:t>
            </a:r>
            <a:r>
              <a:rPr lang="ko-KR" sz="2800" dirty="0">
                <a:latin typeface="Noto Sans KR" pitchFamily="34" charset="-127"/>
                <a:ea typeface="Noto Sans KR" pitchFamily="34" charset="-127"/>
                <a:cs typeface="Calibri Light"/>
              </a:rPr>
              <a:t>(</a:t>
            </a:r>
            <a:r>
              <a:rPr lang="en-US" altLang="ko-KR" sz="2800" dirty="0">
                <a:latin typeface="Noto Sans KR" pitchFamily="34" charset="-127"/>
                <a:ea typeface="Noto Sans KR" pitchFamily="34" charset="-127"/>
                <a:cs typeface="+mj-lt"/>
              </a:rPr>
              <a:t>3D </a:t>
            </a:r>
            <a:r>
              <a:rPr lang="ko-KR" sz="2800" dirty="0">
                <a:latin typeface="Noto Sans KR" pitchFamily="34" charset="-127"/>
                <a:ea typeface="Noto Sans KR" pitchFamily="34" charset="-127"/>
                <a:cs typeface="+mj-lt"/>
              </a:rPr>
              <a:t>모델링</a:t>
            </a:r>
            <a:r>
              <a:rPr lang="ko-KR" sz="2800" dirty="0">
                <a:latin typeface="Noto Sans KR" pitchFamily="34" charset="-127"/>
                <a:ea typeface="Noto Sans KR" pitchFamily="34" charset="-127"/>
                <a:cs typeface="Calibri Light"/>
              </a:rPr>
              <a:t>) </a:t>
            </a:r>
            <a:endParaRPr lang="ko-KR" dirty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4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901892D1-661E-712F-D765-61B12417D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2185" y="2987357"/>
            <a:ext cx="5371319" cy="3823018"/>
          </a:xfrm>
        </p:spPr>
      </p:pic>
    </p:spTree>
    <p:extLst>
      <p:ext uri="{BB962C8B-B14F-4D97-AF65-F5344CB8AC3E}">
        <p14:creationId xmlns:p14="http://schemas.microsoft.com/office/powerpoint/2010/main" val="2162470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 anchor="ctr">
            <a:normAutofit/>
          </a:bodyPr>
          <a:lstStyle/>
          <a:p>
            <a:r>
              <a:rPr lang="ko-KR" altLang="en-US" sz="4800" b="1" dirty="0">
                <a:latin typeface="Noto Sans KR" pitchFamily="34" charset="-127"/>
                <a:ea typeface="Noto Sans KR" pitchFamily="34" charset="-127"/>
              </a:rPr>
              <a:t>연구개발의 목적</a:t>
            </a:r>
          </a:p>
        </p:txBody>
      </p:sp>
    </p:spTree>
    <p:extLst>
      <p:ext uri="{BB962C8B-B14F-4D97-AF65-F5344CB8AC3E}">
        <p14:creationId xmlns:p14="http://schemas.microsoft.com/office/powerpoint/2010/main" val="3525539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54E610-1F33-4435-DE00-EE3421C5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latin typeface="Noto Sans KR" pitchFamily="34" charset="-127"/>
                <a:ea typeface="Noto Sans KR" pitchFamily="34" charset="-127"/>
                <a:cs typeface="Calibri Light"/>
              </a:rPr>
              <a:t>연구개발과정</a:t>
            </a:r>
            <a:r>
              <a:rPr lang="ko-KR" sz="2800" dirty="0">
                <a:latin typeface="Noto Sans KR" pitchFamily="34" charset="-127"/>
                <a:ea typeface="Noto Sans KR" pitchFamily="34" charset="-127"/>
                <a:cs typeface="Calibri Light"/>
              </a:rPr>
              <a:t>(</a:t>
            </a:r>
            <a:r>
              <a:rPr lang="en-US" altLang="ko-KR" sz="2800" dirty="0">
                <a:latin typeface="Noto Sans KR" pitchFamily="34" charset="-127"/>
                <a:ea typeface="Noto Sans KR" pitchFamily="34" charset="-127"/>
                <a:cs typeface="+mj-lt"/>
              </a:rPr>
              <a:t>3D </a:t>
            </a:r>
            <a:r>
              <a:rPr lang="ko-KR" sz="2800" dirty="0">
                <a:latin typeface="Noto Sans KR" pitchFamily="34" charset="-127"/>
                <a:ea typeface="Noto Sans KR" pitchFamily="34" charset="-127"/>
                <a:cs typeface="+mj-lt"/>
              </a:rPr>
              <a:t>모델링</a:t>
            </a:r>
            <a:r>
              <a:rPr lang="ko-KR" sz="2800" dirty="0">
                <a:latin typeface="Noto Sans KR" pitchFamily="34" charset="-127"/>
                <a:ea typeface="Noto Sans KR" pitchFamily="34" charset="-127"/>
                <a:cs typeface="Calibri Light"/>
              </a:rPr>
              <a:t>) </a:t>
            </a:r>
            <a:endParaRPr lang="ko-KR" dirty="0">
              <a:latin typeface="Noto Sans KR" pitchFamily="34" charset="-127"/>
              <a:ea typeface="Noto Sans KR" pitchFamily="34" charset="-127"/>
            </a:endParaRPr>
          </a:p>
        </p:txBody>
      </p:sp>
      <p:pic>
        <p:nvPicPr>
          <p:cNvPr id="8" name="그림 8" descr="건물, 야외, 벽돌, 돌이(가) 표시된 사진&#10;&#10;자동 생성된 설명">
            <a:extLst>
              <a:ext uri="{FF2B5EF4-FFF2-40B4-BE49-F238E27FC236}">
                <a16:creationId xmlns:a16="http://schemas.microsoft.com/office/drawing/2014/main" id="{96C921FD-5A7D-4C8B-2D9B-4D48566002D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2800" y="1760676"/>
            <a:ext cx="4470400" cy="3448408"/>
          </a:xfrm>
          <a:prstGeom prst="rect">
            <a:avLst/>
          </a:prstGeom>
        </p:spPr>
      </p:pic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0490221-810E-252F-DFFC-C68C297DF1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8419" r="21766" b="-316"/>
          <a:stretch/>
        </p:blipFill>
        <p:spPr>
          <a:xfrm>
            <a:off x="6949440" y="1761486"/>
            <a:ext cx="4470406" cy="3446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2D309D-4AC7-EB76-297C-7CD70EF53A76}"/>
              </a:ext>
            </a:extLst>
          </p:cNvPr>
          <p:cNvSpPr txBox="1"/>
          <p:nvPr/>
        </p:nvSpPr>
        <p:spPr>
          <a:xfrm>
            <a:off x="5753100" y="2925019"/>
            <a:ext cx="761365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dirty="0">
                <a:latin typeface="Noto Sans KR" pitchFamily="34" charset="-127"/>
                <a:ea typeface="Noto Sans KR" pitchFamily="34" charset="-127"/>
                <a:cs typeface="Calibri"/>
              </a:rPr>
              <a:t>모델링</a:t>
            </a:r>
            <a:endParaRPr lang="en-US" altLang="ko-KR" sz="1400" b="1" dirty="0">
              <a:latin typeface="Noto Sans KR" pitchFamily="34" charset="-127"/>
              <a:ea typeface="Noto Sans KR" pitchFamily="34" charset="-127"/>
              <a:cs typeface="Calibri"/>
            </a:endParaRPr>
          </a:p>
          <a:p>
            <a:pPr algn="ctr"/>
            <a:r>
              <a:rPr lang="ko-KR" altLang="en-US" sz="5400" b="1" dirty="0">
                <a:ea typeface="맑은 고딕"/>
                <a:cs typeface="Calibri"/>
              </a:rPr>
              <a:t>→</a:t>
            </a:r>
            <a:endParaRPr lang="ko-KR" altLang="en-US" sz="5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B844A-9F84-22F2-F879-666717319E4F}"/>
              </a:ext>
            </a:extLst>
          </p:cNvPr>
          <p:cNvSpPr txBox="1"/>
          <p:nvPr/>
        </p:nvSpPr>
        <p:spPr>
          <a:xfrm>
            <a:off x="1931670" y="5458460"/>
            <a:ext cx="22326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latin typeface="Noto Sans KR" pitchFamily="34" charset="-127"/>
                <a:ea typeface="Noto Sans KR" pitchFamily="34" charset="-127"/>
              </a:rPr>
              <a:t>실사한 건물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6569DD-5340-1195-FCBC-1597A6EDDCE0}"/>
              </a:ext>
            </a:extLst>
          </p:cNvPr>
          <p:cNvSpPr txBox="1"/>
          <p:nvPr/>
        </p:nvSpPr>
        <p:spPr>
          <a:xfrm>
            <a:off x="7578092" y="5330190"/>
            <a:ext cx="321310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 err="1">
                <a:latin typeface="Noto Sans KR" pitchFamily="34" charset="-127"/>
                <a:ea typeface="Noto Sans KR" pitchFamily="34" charset="-127"/>
                <a:cs typeface="Calibri"/>
              </a:rPr>
              <a:t>스케치업으로</a:t>
            </a:r>
            <a:r>
              <a:rPr lang="ko-KR" altLang="en-US" sz="2400" dirty="0">
                <a:latin typeface="Noto Sans KR" pitchFamily="34" charset="-127"/>
                <a:ea typeface="Noto Sans KR" pitchFamily="34" charset="-127"/>
                <a:cs typeface="Calibri"/>
              </a:rPr>
              <a:t> 구현한 건물</a:t>
            </a:r>
          </a:p>
        </p:txBody>
      </p:sp>
    </p:spTree>
    <p:extLst>
      <p:ext uri="{BB962C8B-B14F-4D97-AF65-F5344CB8AC3E}">
        <p14:creationId xmlns:p14="http://schemas.microsoft.com/office/powerpoint/2010/main" val="3370366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 anchor="ctr">
            <a:normAutofit/>
          </a:bodyPr>
          <a:lstStyle/>
          <a:p>
            <a:r>
              <a:rPr lang="ko-KR" altLang="en-US" sz="4800" dirty="0">
                <a:latin typeface="Noto Sans KR" pitchFamily="34" charset="-127"/>
                <a:ea typeface="Noto Sans KR" pitchFamily="34" charset="-127"/>
              </a:rPr>
              <a:t>영상</a:t>
            </a:r>
            <a:r>
              <a:rPr lang="en-US" altLang="ko-KR" sz="4800" dirty="0">
                <a:latin typeface="Noto Sans KR" pitchFamily="34" charset="-127"/>
                <a:ea typeface="Noto Sans KR" pitchFamily="34" charset="-127"/>
              </a:rPr>
              <a:t>: </a:t>
            </a:r>
            <a:r>
              <a:rPr lang="ko-KR" altLang="en-US" sz="4800" dirty="0" err="1">
                <a:latin typeface="Noto Sans KR" pitchFamily="34" charset="-127"/>
                <a:ea typeface="Noto Sans KR" pitchFamily="34" charset="-127"/>
              </a:rPr>
              <a:t>스케치업</a:t>
            </a:r>
            <a:r>
              <a:rPr lang="ko-KR" altLang="en-US" sz="4800" dirty="0">
                <a:latin typeface="Noto Sans KR" pitchFamily="34" charset="-127"/>
                <a:ea typeface="Noto Sans KR" pitchFamily="34" charset="-127"/>
              </a:rPr>
              <a:t> 공학관</a:t>
            </a:r>
            <a:r>
              <a:rPr lang="en-US" altLang="ko-KR" sz="4800" dirty="0">
                <a:latin typeface="Noto Sans KR" pitchFamily="34" charset="-127"/>
                <a:ea typeface="Noto Sans KR" pitchFamily="34" charset="-127"/>
              </a:rPr>
              <a:t> </a:t>
            </a:r>
            <a:r>
              <a:rPr lang="ko-KR" altLang="en-US" sz="4800" dirty="0">
                <a:latin typeface="Noto Sans KR" pitchFamily="34" charset="-127"/>
                <a:ea typeface="Noto Sans KR" pitchFamily="34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525539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" pitchFamily="34" charset="-127"/>
                <a:ea typeface="Noto Sans KR" pitchFamily="34" charset="-127"/>
              </a:rPr>
              <a:t>연구개발과정</a:t>
            </a:r>
            <a:r>
              <a:rPr lang="en-US" altLang="ko-KR" sz="2800" dirty="0">
                <a:latin typeface="Noto Sans KR" pitchFamily="34" charset="-127"/>
                <a:ea typeface="Noto Sans KR" pitchFamily="34" charset="-127"/>
              </a:rPr>
              <a:t>(Unity)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가상공간 구축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defRPr/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불러온 모델링 파일 충돌 판정 처리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인터렉션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spcBef>
                <a:spcPts val="1000"/>
              </a:spcBef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플레이어 캐릭터 상호작용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멀티플레이 시스템 구성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(Photon 2)</a:t>
            </a:r>
          </a:p>
          <a:p>
            <a:pPr lvl="2">
              <a:spcBef>
                <a:spcPts val="1000"/>
              </a:spcBef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최상위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레이어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: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네트워크 개체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 RPC,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유니티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관련 요소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2">
              <a:spcBef>
                <a:spcPts val="1000"/>
              </a:spcBef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중간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레이어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: Photon Server,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매치메이킹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통신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API</a:t>
            </a:r>
          </a:p>
          <a:p>
            <a:pPr lvl="2">
              <a:spcBef>
                <a:spcPts val="1000"/>
              </a:spcBef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최하위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레이어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: DLL(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유니티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플러그인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),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직렬화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네트워크 프로토콜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spcBef>
                <a:spcPts val="1000"/>
              </a:spcBef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서버는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pun2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에서 제공하며 유니티에서 코드만 작성하면 된다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lvl="3">
              <a:spcBef>
                <a:spcPts val="1000"/>
              </a:spcBef>
            </a:pPr>
            <a:r>
              <a:rPr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따로 멀티플레이 서버 구축 필요 없음</a:t>
            </a:r>
            <a:r>
              <a:rPr lang="en-US" altLang="ko-KR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편리</a:t>
            </a:r>
            <a:endParaRPr lang="en-US" altLang="ko-KR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8621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" pitchFamily="34" charset="-127"/>
                <a:ea typeface="Noto Sans KR" pitchFamily="34" charset="-127"/>
              </a:rPr>
              <a:t>연구개발과정</a:t>
            </a:r>
            <a:r>
              <a:rPr lang="en-US" altLang="ko-KR" sz="2800" dirty="0">
                <a:latin typeface="Noto Sans KR" pitchFamily="34" charset="-127"/>
                <a:ea typeface="Noto Sans KR" pitchFamily="34" charset="-127"/>
              </a:rPr>
              <a:t>(Unity)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가상공간 구축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defRPr/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불러온 모델링 파일 충돌 판정 처리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인터렉션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spcBef>
                <a:spcPts val="1000"/>
              </a:spcBef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플레이어 캐릭터 상호작용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멀티플레이 시스템 구성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(Photon 2)</a:t>
            </a:r>
          </a:p>
          <a:p>
            <a:pPr lvl="2">
              <a:spcBef>
                <a:spcPts val="1000"/>
              </a:spcBef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최상위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레이어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: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네트워크 개체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 RPC,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유니티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관련 요소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2">
              <a:spcBef>
                <a:spcPts val="1000"/>
              </a:spcBef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중간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레이어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: Photon Server,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매치메이킹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통신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API</a:t>
            </a:r>
          </a:p>
          <a:p>
            <a:pPr lvl="2">
              <a:spcBef>
                <a:spcPts val="1000"/>
              </a:spcBef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최하위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레이어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: DLL(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유니티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플러그인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),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직렬화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네트워크 프로토콜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spcBef>
                <a:spcPts val="1000"/>
              </a:spcBef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서버는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pun2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에서 제공하며 유니티에서 코드만 작성하면 된다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lvl="3">
              <a:spcBef>
                <a:spcPts val="1000"/>
              </a:spcBef>
            </a:pPr>
            <a:r>
              <a:rPr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따로 멀티플레이 서버 구축 필요 없음</a:t>
            </a:r>
            <a:r>
              <a:rPr lang="en-US" altLang="ko-KR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편리</a:t>
            </a:r>
            <a:endParaRPr lang="en-US" altLang="ko-KR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5" name="그림 5" descr="텍스트, 컴퓨터, 스크린샷이(가) 표시된 사진&#10;&#10;자동 생성된 설명">
            <a:extLst>
              <a:ext uri="{FF2B5EF4-FFF2-40B4-BE49-F238E27FC236}">
                <a16:creationId xmlns:a16="http://schemas.microsoft.com/office/drawing/2014/main" id="{DAD4BDFE-B205-0A5A-305B-0895686E2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00" y="871920"/>
            <a:ext cx="9256401" cy="51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21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" pitchFamily="34" charset="-127"/>
                <a:ea typeface="Noto Sans KR" pitchFamily="34" charset="-127"/>
              </a:rPr>
              <a:t>연구개발과정</a:t>
            </a:r>
            <a:r>
              <a:rPr lang="en-US" altLang="ko-KR" sz="2800" dirty="0">
                <a:latin typeface="Noto Sans KR" pitchFamily="34" charset="-127"/>
                <a:ea typeface="Noto Sans KR" pitchFamily="34" charset="-127"/>
              </a:rPr>
              <a:t>(Unity)</a:t>
            </a:r>
          </a:p>
        </p:txBody>
      </p:sp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가상공간 구축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defRPr/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불러온 모델링 파일 충돌 판정 처리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인터렉션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spcBef>
                <a:spcPts val="1000"/>
              </a:spcBef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플레이어 캐릭터 상호작용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멀티플레이 시스템 구성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(Photon 2)</a:t>
            </a:r>
          </a:p>
          <a:p>
            <a:pPr lvl="2">
              <a:spcBef>
                <a:spcPts val="1000"/>
              </a:spcBef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최상위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레이어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: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네트워크 개체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 RPC,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유니티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관련 요소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2">
              <a:spcBef>
                <a:spcPts val="1000"/>
              </a:spcBef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중간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레이어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: Photon Server,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매치메이킹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통신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API</a:t>
            </a:r>
          </a:p>
          <a:p>
            <a:pPr lvl="2">
              <a:spcBef>
                <a:spcPts val="1000"/>
              </a:spcBef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최하위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레이어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: DLL(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유니티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플러그인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),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직렬화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네트워크 프로토콜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spcBef>
                <a:spcPts val="1000"/>
              </a:spcBef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서버는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pun2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에서 제공하며 유니티에서 코드만 작성하면 된다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lvl="3">
              <a:spcBef>
                <a:spcPts val="1000"/>
              </a:spcBef>
            </a:pPr>
            <a:r>
              <a:rPr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따로 멀티플레이 서버 구축 필요 없음</a:t>
            </a:r>
            <a:r>
              <a:rPr lang="en-US" altLang="ko-KR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20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편리</a:t>
            </a:r>
            <a:endParaRPr lang="en-US" altLang="ko-KR" sz="20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4" name="그림 4" descr="텍스트, 잔디, 야외, 표지판이(가) 표시된 사진&#10;&#10;자동 생성된 설명">
            <a:extLst>
              <a:ext uri="{FF2B5EF4-FFF2-40B4-BE49-F238E27FC236}">
                <a16:creationId xmlns:a16="http://schemas.microsoft.com/office/drawing/2014/main" id="{83277402-C028-560A-546D-0CFB56002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837" y="1111844"/>
            <a:ext cx="8202326" cy="463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21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B9FA3E-917C-71CC-9180-6BA7F936E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Noto Sans KR" pitchFamily="34" charset="-127"/>
                <a:ea typeface="Noto Sans KR" pitchFamily="34" charset="-127"/>
                <a:cs typeface="Calibri Light"/>
              </a:rPr>
              <a:t>Unity WebGL를 활용한 웹 환경에서 투어 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435100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oto Sans KR" pitchFamily="34" charset="-127"/>
                <a:ea typeface="Noto Sans KR" pitchFamily="34" charset="-127"/>
              </a:rPr>
              <a:t>빠른 </a:t>
            </a:r>
            <a:r>
              <a:rPr lang="ko-KR" altLang="en-US" dirty="0" err="1">
                <a:latin typeface="Noto Sans KR" pitchFamily="34" charset="-127"/>
                <a:ea typeface="Noto Sans KR" pitchFamily="34" charset="-127"/>
              </a:rPr>
              <a:t>접근성</a:t>
            </a:r>
            <a:endParaRPr lang="en-US" altLang="ko-KR" dirty="0">
              <a:latin typeface="Noto Sans KR" pitchFamily="34" charset="-127"/>
              <a:ea typeface="Noto Sans KR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oto Sans KR" pitchFamily="34" charset="-127"/>
                <a:ea typeface="Noto Sans KR" pitchFamily="34" charset="-127"/>
              </a:rPr>
              <a:t>웹 사이트에 접근하기만 해도 투어 프로그램 사용</a:t>
            </a:r>
            <a:endParaRPr lang="en-US" altLang="ko-KR" dirty="0">
              <a:latin typeface="Noto Sans KR" pitchFamily="34" charset="-127"/>
              <a:ea typeface="Noto Sans KR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oto Sans KR" pitchFamily="34" charset="-127"/>
                <a:ea typeface="Noto Sans KR" pitchFamily="34" charset="-127"/>
              </a:rPr>
              <a:t>다운로드가 필요 없다</a:t>
            </a:r>
            <a:endParaRPr lang="en-US" altLang="ko-KR" dirty="0">
              <a:latin typeface="Noto Sans KR" pitchFamily="34" charset="-127"/>
              <a:ea typeface="Noto Sans KR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oto Sans KR" pitchFamily="34" charset="-127"/>
                <a:ea typeface="Noto Sans KR" pitchFamily="34" charset="-127"/>
              </a:rPr>
              <a:t>웹 환경으로 성능 저하 가능성</a:t>
            </a:r>
            <a:endParaRPr lang="en-US" altLang="ko-KR" dirty="0">
              <a:latin typeface="Noto Sans KR" pitchFamily="34" charset="-127"/>
              <a:ea typeface="Noto Sans KR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oto Sans KR" pitchFamily="34" charset="-127"/>
                <a:ea typeface="Noto Sans KR" pitchFamily="34" charset="-127"/>
              </a:rPr>
              <a:t>프로그램의 최적화가 중요</a:t>
            </a:r>
            <a:endParaRPr lang="en-US" altLang="ko-KR" dirty="0">
              <a:latin typeface="Noto Sans KR" pitchFamily="34" charset="-127"/>
              <a:ea typeface="Noto Sans KR" pitchFamily="34" charset="-127"/>
            </a:endParaRPr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56446" y="2781300"/>
            <a:ext cx="6082969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17604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 anchor="ctr">
            <a:normAutofit/>
          </a:bodyPr>
          <a:lstStyle/>
          <a:p>
            <a:r>
              <a:rPr lang="ko-KR" altLang="en-US" sz="4800" b="1" dirty="0">
                <a:latin typeface="Noto Sans KR" pitchFamily="34" charset="-127"/>
                <a:ea typeface="Noto Sans KR" pitchFamily="34" charset="-127"/>
              </a:rPr>
              <a:t>영상</a:t>
            </a:r>
            <a:r>
              <a:rPr lang="en-US" altLang="ko-KR" sz="4800" b="1" dirty="0">
                <a:latin typeface="Noto Sans KR" pitchFamily="34" charset="-127"/>
                <a:ea typeface="Noto Sans KR" pitchFamily="34" charset="-127"/>
              </a:rPr>
              <a:t>: </a:t>
            </a:r>
            <a:r>
              <a:rPr lang="ko-KR" altLang="en-US" sz="4800" b="1" dirty="0">
                <a:latin typeface="Noto Sans KR" pitchFamily="34" charset="-127"/>
                <a:ea typeface="Noto Sans KR" pitchFamily="34" charset="-127"/>
              </a:rPr>
              <a:t>플레이 데모 영상</a:t>
            </a:r>
          </a:p>
        </p:txBody>
      </p:sp>
    </p:spTree>
    <p:extLst>
      <p:ext uri="{BB962C8B-B14F-4D97-AF65-F5344CB8AC3E}">
        <p14:creationId xmlns:p14="http://schemas.microsoft.com/office/powerpoint/2010/main" val="3525539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 anchor="ctr">
            <a:normAutofit/>
          </a:bodyPr>
          <a:lstStyle/>
          <a:p>
            <a:r>
              <a:rPr lang="ko-KR" altLang="en-US" sz="4800" b="1" dirty="0">
                <a:latin typeface="Noto Sans KR" pitchFamily="34" charset="-127"/>
                <a:ea typeface="Noto Sans KR" pitchFamily="34" charset="-127"/>
              </a:rPr>
              <a:t>결과 및 </a:t>
            </a:r>
            <a:r>
              <a:rPr lang="ko-KR" altLang="en-US" sz="4800" b="1" dirty="0" err="1">
                <a:latin typeface="Noto Sans KR" pitchFamily="34" charset="-127"/>
                <a:ea typeface="Noto Sans KR" pitchFamily="34" charset="-127"/>
              </a:rPr>
              <a:t>향후연구</a:t>
            </a:r>
            <a:endParaRPr lang="ko-KR" altLang="en-US" sz="4800" b="1" dirty="0">
              <a:latin typeface="Noto Sans KR" pitchFamily="34" charset="-127"/>
              <a:ea typeface="Noto Sans KR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539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53F26-9ED5-945A-D104-3B85E24A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결론 및 응용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B6A19-1385-0032-EA90-EBDE9D9B1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빠른 지리정보 습득이 가능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학교 안전 교육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투어 프로그램 등 다양한 프로그램에 융합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홍보 효과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6191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A2D16-5E7F-075C-3677-305D0C01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개선점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0BA8D3-0119-9AB9-C2E0-CC94515AA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모델링 제작 시간이 오래 걸린다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사실적이면서 높은 품질의 모델링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모델링 제작 기간의 단축 필요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건물이 변화점을 빠르게 반영해야</a:t>
            </a:r>
          </a:p>
        </p:txBody>
      </p:sp>
      <p:sp>
        <p:nvSpPr>
          <p:cNvPr id="5" name="화살표: 오른쪽 13">
            <a:extLst>
              <a:ext uri="{FF2B5EF4-FFF2-40B4-BE49-F238E27FC236}">
                <a16:creationId xmlns:a16="http://schemas.microsoft.com/office/drawing/2014/main" id="{91C5E484-DEFF-E447-787D-A5F9590A7CF2}"/>
              </a:ext>
            </a:extLst>
          </p:cNvPr>
          <p:cNvSpPr/>
          <p:nvPr/>
        </p:nvSpPr>
        <p:spPr>
          <a:xfrm rot="5400000">
            <a:off x="3058410" y="3369429"/>
            <a:ext cx="631446" cy="427838"/>
          </a:xfrm>
          <a:prstGeom prst="rightArrow">
            <a:avLst>
              <a:gd name="adj1" fmla="val 18831"/>
              <a:gd name="adj2" fmla="val 39982"/>
            </a:avLst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7037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‘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메타버스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?’</a:t>
            </a:r>
            <a:endParaRPr 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다양한 정의가 있다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‘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생활형 가상세계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’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‘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현실 공간과 가상 현실이 융합된 공간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’</a:t>
            </a: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‘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현실 세계와 같은 사회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·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경제적 활동이 통용되는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3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차원 가상공간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많은 정의 중 하나를 선택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39300" y="6488668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출처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: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위키백과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‘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메타버스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’</a:t>
            </a:r>
            <a:endParaRPr 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2529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41776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39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메타버스 학교 투어 프로그램</a:t>
            </a:r>
            <a:endParaRPr lang="en-US" altLang="ko-KR" sz="39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endParaRPr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en-US" altLang="ko-KR" sz="2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A Study on the </a:t>
            </a:r>
            <a:r>
              <a:rPr lang="en-US" altLang="ko-KR" sz="26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Metaverse</a:t>
            </a:r>
            <a:r>
              <a:rPr lang="en-US" altLang="ko-KR" sz="26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School Tour Program</a:t>
            </a:r>
          </a:p>
          <a:p>
            <a:endParaRPr lang="en-US" altLang="ko-KR" sz="32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감사합니다</a:t>
            </a:r>
            <a:r>
              <a:rPr lang="en-US" altLang="ko-KR">
                <a:latin typeface="Noto Sans KR" panose="020B0500000000000000" pitchFamily="34" charset="-128"/>
                <a:ea typeface="Noto Sans KR" panose="020B0500000000000000" pitchFamily="34" charset="-128"/>
              </a:rPr>
              <a:t>.</a:t>
            </a:r>
            <a:endParaRPr 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260" y="1380513"/>
            <a:ext cx="1751480" cy="15599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553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‘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메타버스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?’</a:t>
            </a:r>
            <a:endParaRPr 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3821"/>
            <a:ext cx="10515600" cy="4993142"/>
          </a:xfrm>
        </p:spPr>
        <p:txBody>
          <a:bodyPr anchor="ctr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‘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현실의 나를 대리하는 아바타를 통해 일상 활동과 경제 활동을 영위하는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3D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기반의 가상 세계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1643713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 anchor="ctr">
            <a:normAutofit/>
          </a:bodyPr>
          <a:lstStyle/>
          <a:p>
            <a:r>
              <a:rPr lang="ko-KR" altLang="en-US" sz="4800" b="1" dirty="0">
                <a:latin typeface="Noto Sans KR" pitchFamily="34" charset="-127"/>
                <a:ea typeface="Noto Sans KR" pitchFamily="34" charset="-127"/>
              </a:rPr>
              <a:t>대학교를 투어 장소로 선정한 배경</a:t>
            </a:r>
          </a:p>
        </p:txBody>
      </p:sp>
    </p:spTree>
    <p:extLst>
      <p:ext uri="{BB962C8B-B14F-4D97-AF65-F5344CB8AC3E}">
        <p14:creationId xmlns:p14="http://schemas.microsoft.com/office/powerpoint/2010/main" val="352553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대면 활동의 부재</a:t>
            </a:r>
            <a:endParaRPr 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2019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년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11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월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COVID-19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보고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2020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년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범 국가적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‘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사회적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거리두기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’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대면 활동에 큰 제약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대학교 신입생의 대면수업 불가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비대면 강의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실시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학교 시설에 대한 경험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강의를 학교에서 듣지 않아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학교 시설 경험 ↓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2529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많은 건물들과 길 찾기 능력의 차이</a:t>
            </a:r>
            <a:endParaRPr 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대학교 내에는 건물이 많음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학교에 처음 입학한 새내기나 건물에 자주 갈 일이 없는 사람들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많은 건물 수는 자기가 가야할 건물을 착각하게 만들기 쉬움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다양한 전공 교수의 교양 강의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강의실과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강의동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위치에 혼동이 오는 경우 있음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개개인간 길 찾기 능력의 차이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지도를 보고도 목적지를 찾기 힘들어하는 사람도 있다</a:t>
            </a:r>
            <a:endParaRPr 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2706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14" y="375064"/>
            <a:ext cx="8546757" cy="604255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102288" y="1711325"/>
            <a:ext cx="29179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+mn-cs"/>
              </a:rPr>
              <a:t>66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8"/>
                <a:ea typeface="Noto Sans KR" panose="020B0500000000000000" pitchFamily="34" charset="-128"/>
                <a:cs typeface="+mn-cs"/>
              </a:rPr>
              <a:t>개의 건물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R" panose="020B0500000000000000" pitchFamily="34" charset="-128"/>
              <a:ea typeface="Noto Sans KR" panose="020B0500000000000000" pitchFamily="34" charset="-128"/>
              <a:cs typeface="+mn-cs"/>
            </a:endParaRP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건물이 너무 많다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prstClr val="black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식당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카페</a:t>
            </a:r>
            <a:r>
              <a:rPr lang="en-US" altLang="ko-KR" sz="2000" dirty="0">
                <a:solidFill>
                  <a:prstClr val="black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주차장 등</a:t>
            </a:r>
            <a:endParaRPr lang="en-US" altLang="ko-KR" sz="2000" dirty="0">
              <a:solidFill>
                <a:prstClr val="black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 err="1">
                <a:solidFill>
                  <a:prstClr val="black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안내도는</a:t>
            </a:r>
            <a:r>
              <a:rPr lang="ko-KR" altLang="en-US" dirty="0">
                <a:solidFill>
                  <a:prstClr val="black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 정확한 위치가 나오지 않음</a:t>
            </a:r>
            <a:endParaRPr lang="en-US" altLang="ko-KR" dirty="0">
              <a:solidFill>
                <a:prstClr val="black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2000" dirty="0">
                <a:solidFill>
                  <a:prstClr val="black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넓은 부지</a:t>
            </a:r>
            <a:endParaRPr lang="en-US" altLang="ko-KR" sz="2000" dirty="0">
              <a:solidFill>
                <a:prstClr val="black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marL="685800" lvl="1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dirty="0">
                <a:solidFill>
                  <a:prstClr val="black"/>
                </a:solidFill>
                <a:latin typeface="Noto Sans KR" panose="020B0500000000000000" pitchFamily="34" charset="-128"/>
                <a:ea typeface="Noto Sans KR" panose="020B0500000000000000" pitchFamily="34" charset="-128"/>
              </a:rPr>
              <a:t>도보로 모든 곳을 다니기에는 부적합</a:t>
            </a:r>
            <a:endParaRPr lang="en-US" altLang="ko-KR" dirty="0">
              <a:solidFill>
                <a:prstClr val="black"/>
              </a:solidFill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086850" y="307974"/>
            <a:ext cx="2955471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400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대구가톨릭대</a:t>
            </a:r>
            <a:r>
              <a:rPr lang="ko-KR" altLang="en-US" sz="2400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안내도</a:t>
            </a:r>
            <a:endParaRPr lang="en-US" sz="2400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5268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해결 방법</a:t>
            </a:r>
            <a:endParaRPr 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현실의 학교를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3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차원 가상 세계에 이식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현실과 비슷한 공간으로 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2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차원 지도보다 길 찾기에 수월</a:t>
            </a:r>
            <a:endParaRPr 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현실 공간에서 찾기 힘든 정보를 추가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카페나 프린터기 시설의 존재여부는 건물 밖에서나 </a:t>
            </a:r>
            <a:r>
              <a:rPr lang="ko-KR" altLang="en-US" dirty="0" err="1">
                <a:latin typeface="Noto Sans KR" panose="020B0500000000000000" pitchFamily="34" charset="-128"/>
                <a:ea typeface="Noto Sans KR" panose="020B0500000000000000" pitchFamily="34" charset="-128"/>
              </a:rPr>
              <a:t>안내도만으론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 알기 힘들다</a:t>
            </a:r>
            <a:endParaRPr lang="en-US" altLang="ko-KR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프로그램에서 시설 존재 여부를 안내</a:t>
            </a:r>
            <a:r>
              <a:rPr lang="en-US" altLang="ko-KR" dirty="0">
                <a:latin typeface="Noto Sans KR" panose="020B0500000000000000" pitchFamily="34" charset="-128"/>
                <a:ea typeface="Noto Sans KR" panose="020B0500000000000000" pitchFamily="34" charset="-128"/>
              </a:rPr>
              <a:t>, </a:t>
            </a:r>
            <a:r>
              <a:rPr lang="ko-KR" altLang="en-US" dirty="0">
                <a:latin typeface="Noto Sans KR" panose="020B0500000000000000" pitchFamily="34" charset="-128"/>
                <a:ea typeface="Noto Sans KR" panose="020B0500000000000000" pitchFamily="34" charset="-128"/>
              </a:rPr>
              <a:t>빠르게 시설 이용할 수 있도록 도움</a:t>
            </a:r>
            <a:endParaRPr lang="en-US" dirty="0">
              <a:latin typeface="Noto Sans KR" panose="020B0500000000000000" pitchFamily="34" charset="-128"/>
              <a:ea typeface="Noto Sans K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8187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</TotalTime>
  <Words>825</Words>
  <Application>Microsoft Office PowerPoint</Application>
  <PresentationFormat>와이드스크린</PresentationFormat>
  <Paragraphs>160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Noto Sans KR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‘메타버스?’</vt:lpstr>
      <vt:lpstr>‘메타버스?’</vt:lpstr>
      <vt:lpstr>PowerPoint 프레젠테이션</vt:lpstr>
      <vt:lpstr>대면 활동의 부재</vt:lpstr>
      <vt:lpstr>많은 건물들과 길 찾기 능력의 차이</vt:lpstr>
      <vt:lpstr>대구가톨릭대 안내도</vt:lpstr>
      <vt:lpstr>해결 방법</vt:lpstr>
      <vt:lpstr>개발 도구</vt:lpstr>
      <vt:lpstr>스케치업 (SketchUp)</vt:lpstr>
      <vt:lpstr>개발 도구</vt:lpstr>
      <vt:lpstr>Unity</vt:lpstr>
      <vt:lpstr>PowerPoint 프레젠테이션</vt:lpstr>
      <vt:lpstr>연구·개발 과정</vt:lpstr>
      <vt:lpstr>메타버스 학교 투어 프로그램 요소 </vt:lpstr>
      <vt:lpstr>연구개발과정(지리 정보)</vt:lpstr>
      <vt:lpstr>연구개발과정(지리 정보)</vt:lpstr>
      <vt:lpstr>연구개발과정(3D 모델링) </vt:lpstr>
      <vt:lpstr>연구개발과정(3D 모델링) </vt:lpstr>
      <vt:lpstr>PowerPoint 프레젠테이션</vt:lpstr>
      <vt:lpstr>연구개발과정(Unity)</vt:lpstr>
      <vt:lpstr>연구개발과정(Unity)</vt:lpstr>
      <vt:lpstr>연구개발과정(Unity)</vt:lpstr>
      <vt:lpstr>Unity WebGL를 활용한 웹 환경에서 투어 </vt:lpstr>
      <vt:lpstr>PowerPoint 프레젠테이션</vt:lpstr>
      <vt:lpstr>PowerPoint 프레젠테이션</vt:lpstr>
      <vt:lpstr>결론 및 응용</vt:lpstr>
      <vt:lpstr>개선점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‘메타버스?’</dc:title>
  <dc:creator>Inseop Bae</dc:creator>
  <cp:lastModifiedBy>서 영민</cp:lastModifiedBy>
  <cp:revision>98</cp:revision>
  <dcterms:created xsi:type="dcterms:W3CDTF">2023-05-07T11:44:59Z</dcterms:created>
  <dcterms:modified xsi:type="dcterms:W3CDTF">2023-06-04T03:46:37Z</dcterms:modified>
</cp:coreProperties>
</file>